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1" r:id="rId8"/>
    <p:sldId id="275" r:id="rId9"/>
    <p:sldId id="262" r:id="rId10"/>
    <p:sldId id="276" r:id="rId11"/>
    <p:sldId id="263" r:id="rId12"/>
    <p:sldId id="264" r:id="rId13"/>
    <p:sldId id="265" r:id="rId14"/>
    <p:sldId id="266" r:id="rId15"/>
    <p:sldId id="267" r:id="rId16"/>
    <p:sldId id="277" r:id="rId17"/>
    <p:sldId id="278" r:id="rId18"/>
    <p:sldId id="268" r:id="rId19"/>
    <p:sldId id="269" r:id="rId20"/>
    <p:sldId id="273" r:id="rId21"/>
    <p:sldId id="274" r:id="rId22"/>
    <p:sldId id="270" r:id="rId23"/>
    <p:sldId id="271"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snapToGrid="0">
      <p:cViewPr>
        <p:scale>
          <a:sx n="76" d="100"/>
          <a:sy n="76" d="100"/>
        </p:scale>
        <p:origin x="-72" y="-1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smtClean="0"/>
              <a:t>Oral</a:t>
            </a:r>
            <a:r>
              <a:rPr lang="en-US" baseline="0" dirty="0" smtClean="0"/>
              <a:t> communication</a:t>
            </a:r>
            <a:endParaRPr lang="en-US" dirty="0"/>
          </a:p>
        </c:rich>
      </c:tx>
      <c:overlay val="0"/>
      <c:spPr>
        <a:noFill/>
        <a:ln>
          <a:noFill/>
        </a:ln>
        <a:effectLst/>
      </c:sp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Sheet1!$G$6:$G$8</c:f>
              <c:strCache>
                <c:ptCount val="3"/>
                <c:pt idx="0">
                  <c:v>WORDS </c:v>
                </c:pt>
                <c:pt idx="1">
                  <c:v>VOCAL VARIETY</c:v>
                </c:pt>
                <c:pt idx="2">
                  <c:v>NON VERBAL </c:v>
                </c:pt>
              </c:strCache>
            </c:strRef>
          </c:cat>
          <c:val>
            <c:numRef>
              <c:f>Sheet1!$H$6:$H$8</c:f>
              <c:numCache>
                <c:formatCode>0%</c:formatCode>
                <c:ptCount val="3"/>
                <c:pt idx="0">
                  <c:v>7.0000000000000007E-2</c:v>
                </c:pt>
                <c:pt idx="1">
                  <c:v>0.38</c:v>
                </c:pt>
                <c:pt idx="2">
                  <c:v>0.55000000000000004</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7000AF-E2DF-4AAA-BB42-47FFF7FCA4A5}"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01575-56CE-4702-810B-1E092F5AFDDC}" type="slidenum">
              <a:rPr lang="en-US" smtClean="0"/>
              <a:t>‹#›</a:t>
            </a:fld>
            <a:endParaRPr lang="en-US"/>
          </a:p>
        </p:txBody>
      </p:sp>
    </p:spTree>
    <p:extLst>
      <p:ext uri="{BB962C8B-B14F-4D97-AF65-F5344CB8AC3E}">
        <p14:creationId xmlns:p14="http://schemas.microsoft.com/office/powerpoint/2010/main" val="719867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7000AF-E2DF-4AAA-BB42-47FFF7FCA4A5}"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01575-56CE-4702-810B-1E092F5AFDDC}" type="slidenum">
              <a:rPr lang="en-US" smtClean="0"/>
              <a:t>‹#›</a:t>
            </a:fld>
            <a:endParaRPr lang="en-US"/>
          </a:p>
        </p:txBody>
      </p:sp>
    </p:spTree>
    <p:extLst>
      <p:ext uri="{BB962C8B-B14F-4D97-AF65-F5344CB8AC3E}">
        <p14:creationId xmlns:p14="http://schemas.microsoft.com/office/powerpoint/2010/main" val="2805267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7000AF-E2DF-4AAA-BB42-47FFF7FCA4A5}"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01575-56CE-4702-810B-1E092F5AFDDC}" type="slidenum">
              <a:rPr lang="en-US" smtClean="0"/>
              <a:t>‹#›</a:t>
            </a:fld>
            <a:endParaRPr lang="en-US"/>
          </a:p>
        </p:txBody>
      </p:sp>
    </p:spTree>
    <p:extLst>
      <p:ext uri="{BB962C8B-B14F-4D97-AF65-F5344CB8AC3E}">
        <p14:creationId xmlns:p14="http://schemas.microsoft.com/office/powerpoint/2010/main" val="871068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solidFill>
                  <a:prstClr val="white">
                    <a:tint val="75000"/>
                  </a:prstClr>
                </a:solidFill>
              </a:rPr>
              <a:pPr/>
              <a:t>10/1/2020</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219259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solidFill>
                  <a:prstClr val="white">
                    <a:tint val="75000"/>
                  </a:prstClr>
                </a:solidFill>
              </a:rPr>
              <a:pPr/>
              <a:t>10/1/2020</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820258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solidFill>
                  <a:prstClr val="white">
                    <a:tint val="75000"/>
                  </a:prstClr>
                </a:solidFill>
              </a:rPr>
              <a:pPr/>
              <a:t>10/1/2020</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041437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solidFill>
                  <a:prstClr val="white">
                    <a:tint val="75000"/>
                  </a:prstClr>
                </a:solidFill>
              </a:rPr>
              <a:pPr/>
              <a:t>10/1/2020</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14176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solidFill>
                  <a:prstClr val="white">
                    <a:tint val="75000"/>
                  </a:prstClr>
                </a:solidFill>
              </a:rPr>
              <a:pPr/>
              <a:t>10/1/2020</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542558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solidFill>
                  <a:prstClr val="white">
                    <a:tint val="75000"/>
                  </a:prstClr>
                </a:solidFill>
              </a:rPr>
              <a:pPr/>
              <a:t>10/1/2020</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694812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solidFill>
                  <a:prstClr val="white">
                    <a:tint val="75000"/>
                  </a:prstClr>
                </a:solidFill>
              </a:rPr>
              <a:pPr/>
              <a:t>10/1/2020</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071418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solidFill>
                  <a:prstClr val="white">
                    <a:tint val="75000"/>
                  </a:prstClr>
                </a:solidFill>
              </a:rPr>
              <a:pPr/>
              <a:t>10/1/2020</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77812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7000AF-E2DF-4AAA-BB42-47FFF7FCA4A5}"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01575-56CE-4702-810B-1E092F5AFDDC}" type="slidenum">
              <a:rPr lang="en-US" smtClean="0"/>
              <a:t>‹#›</a:t>
            </a:fld>
            <a:endParaRPr lang="en-US"/>
          </a:p>
        </p:txBody>
      </p:sp>
    </p:spTree>
    <p:extLst>
      <p:ext uri="{BB962C8B-B14F-4D97-AF65-F5344CB8AC3E}">
        <p14:creationId xmlns:p14="http://schemas.microsoft.com/office/powerpoint/2010/main" val="2187621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solidFill>
                  <a:prstClr val="white">
                    <a:tint val="75000"/>
                  </a:prstClr>
                </a:solidFill>
              </a:rPr>
              <a:pPr/>
              <a:t>10/1/2020</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212844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solidFill>
                  <a:prstClr val="white">
                    <a:tint val="75000"/>
                  </a:prstClr>
                </a:solidFill>
              </a:rPr>
              <a:pPr/>
              <a:t>10/1/2020</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304331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solidFill>
                  <a:prstClr val="white">
                    <a:tint val="75000"/>
                  </a:prstClr>
                </a:solidFill>
              </a:rPr>
              <a:pPr/>
              <a:t>10/1/2020</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59656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solidFill>
                  <a:prstClr val="white">
                    <a:tint val="75000"/>
                  </a:prstClr>
                </a:solidFill>
              </a:rPr>
              <a:pPr/>
              <a:t>10/1/2020</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457200"/>
            <a:r>
              <a:rPr lang="en-US" sz="7200" dirty="0">
                <a:solidFill>
                  <a:prstClr val="white"/>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57200"/>
            <a:r>
              <a:rPr lang="en-US" sz="7200" dirty="0">
                <a:solidFill>
                  <a:prstClr val="white"/>
                </a:solidFill>
                <a:effectLst/>
              </a:rPr>
              <a:t>”</a:t>
            </a:r>
          </a:p>
        </p:txBody>
      </p:sp>
    </p:spTree>
    <p:extLst>
      <p:ext uri="{BB962C8B-B14F-4D97-AF65-F5344CB8AC3E}">
        <p14:creationId xmlns:p14="http://schemas.microsoft.com/office/powerpoint/2010/main" val="2210423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solidFill>
                  <a:prstClr val="white">
                    <a:tint val="75000"/>
                  </a:prstClr>
                </a:solidFill>
              </a:rPr>
              <a:pPr/>
              <a:t>10/1/2020</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31290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solidFill>
                  <a:prstClr val="white">
                    <a:tint val="75000"/>
                  </a:prstClr>
                </a:solidFill>
              </a:rPr>
              <a:pPr/>
              <a:t>10/1/2020</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170168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solidFill>
                  <a:prstClr val="white">
                    <a:tint val="75000"/>
                  </a:prstClr>
                </a:solidFill>
              </a:rPr>
              <a:pPr/>
              <a:t>10/1/2020</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4251250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solidFill>
                  <a:prstClr val="white">
                    <a:tint val="75000"/>
                  </a:prstClr>
                </a:solidFill>
              </a:rPr>
              <a:pPr/>
              <a:t>10/1/2020</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235686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solidFill>
                  <a:prstClr val="white">
                    <a:tint val="75000"/>
                  </a:prstClr>
                </a:solidFill>
              </a:rPr>
              <a:pPr/>
              <a:t>10/1/2020</a:t>
            </a:fld>
            <a:endParaRPr lang="en-US" dirty="0">
              <a:solidFill>
                <a:prstClr val="white">
                  <a:tint val="75000"/>
                </a:prstClr>
              </a:solidFill>
            </a:endParaRPr>
          </a:p>
        </p:txBody>
      </p:sp>
      <p:sp>
        <p:nvSpPr>
          <p:cNvPr id="5" name="Footer Placeholder 4"/>
          <p:cNvSpPr>
            <a:spLocks noGrp="1"/>
          </p:cNvSpPr>
          <p:nvPr>
            <p:ph type="ftr" sz="quarter" idx="11"/>
          </p:nvPr>
        </p:nvSpPr>
        <p:spPr>
          <a:xfrm>
            <a:off x="680321" y="5936188"/>
            <a:ext cx="6126805" cy="365125"/>
          </a:xfrm>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889116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7000AF-E2DF-4AAA-BB42-47FFF7FCA4A5}"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01575-56CE-4702-810B-1E092F5AFDDC}" type="slidenum">
              <a:rPr lang="en-US" smtClean="0"/>
              <a:t>‹#›</a:t>
            </a:fld>
            <a:endParaRPr lang="en-US"/>
          </a:p>
        </p:txBody>
      </p:sp>
    </p:spTree>
    <p:extLst>
      <p:ext uri="{BB962C8B-B14F-4D97-AF65-F5344CB8AC3E}">
        <p14:creationId xmlns:p14="http://schemas.microsoft.com/office/powerpoint/2010/main" val="4248791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7000AF-E2DF-4AAA-BB42-47FFF7FCA4A5}"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01575-56CE-4702-810B-1E092F5AFDDC}" type="slidenum">
              <a:rPr lang="en-US" smtClean="0"/>
              <a:t>‹#›</a:t>
            </a:fld>
            <a:endParaRPr lang="en-US"/>
          </a:p>
        </p:txBody>
      </p:sp>
    </p:spTree>
    <p:extLst>
      <p:ext uri="{BB962C8B-B14F-4D97-AF65-F5344CB8AC3E}">
        <p14:creationId xmlns:p14="http://schemas.microsoft.com/office/powerpoint/2010/main" val="2211435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7000AF-E2DF-4AAA-BB42-47FFF7FCA4A5}" type="datetimeFigureOut">
              <a:rPr lang="en-US" smtClean="0"/>
              <a:t>10/1/2020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501575-56CE-4702-810B-1E092F5AFDDC}" type="slidenum">
              <a:rPr lang="en-US" smtClean="0"/>
              <a:t>‹#›</a:t>
            </a:fld>
            <a:endParaRPr lang="en-US"/>
          </a:p>
        </p:txBody>
      </p:sp>
    </p:spTree>
    <p:extLst>
      <p:ext uri="{BB962C8B-B14F-4D97-AF65-F5344CB8AC3E}">
        <p14:creationId xmlns:p14="http://schemas.microsoft.com/office/powerpoint/2010/main" val="2892393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7000AF-E2DF-4AAA-BB42-47FFF7FCA4A5}" type="datetimeFigureOut">
              <a:rPr lang="en-US" smtClean="0"/>
              <a:t>10/1/2020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501575-56CE-4702-810B-1E092F5AFDDC}" type="slidenum">
              <a:rPr lang="en-US" smtClean="0"/>
              <a:t>‹#›</a:t>
            </a:fld>
            <a:endParaRPr lang="en-US"/>
          </a:p>
        </p:txBody>
      </p:sp>
    </p:spTree>
    <p:extLst>
      <p:ext uri="{BB962C8B-B14F-4D97-AF65-F5344CB8AC3E}">
        <p14:creationId xmlns:p14="http://schemas.microsoft.com/office/powerpoint/2010/main" val="1440267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000AF-E2DF-4AAA-BB42-47FFF7FCA4A5}" type="datetimeFigureOut">
              <a:rPr lang="en-US" smtClean="0"/>
              <a:t>10/1/2020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501575-56CE-4702-810B-1E092F5AFDDC}" type="slidenum">
              <a:rPr lang="en-US" smtClean="0"/>
              <a:t>‹#›</a:t>
            </a:fld>
            <a:endParaRPr lang="en-US"/>
          </a:p>
        </p:txBody>
      </p:sp>
    </p:spTree>
    <p:extLst>
      <p:ext uri="{BB962C8B-B14F-4D97-AF65-F5344CB8AC3E}">
        <p14:creationId xmlns:p14="http://schemas.microsoft.com/office/powerpoint/2010/main" val="4212708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7000AF-E2DF-4AAA-BB42-47FFF7FCA4A5}"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01575-56CE-4702-810B-1E092F5AFDDC}" type="slidenum">
              <a:rPr lang="en-US" smtClean="0"/>
              <a:t>‹#›</a:t>
            </a:fld>
            <a:endParaRPr lang="en-US"/>
          </a:p>
        </p:txBody>
      </p:sp>
    </p:spTree>
    <p:extLst>
      <p:ext uri="{BB962C8B-B14F-4D97-AF65-F5344CB8AC3E}">
        <p14:creationId xmlns:p14="http://schemas.microsoft.com/office/powerpoint/2010/main" val="928873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7000AF-E2DF-4AAA-BB42-47FFF7FCA4A5}"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01575-56CE-4702-810B-1E092F5AFDDC}" type="slidenum">
              <a:rPr lang="en-US" smtClean="0"/>
              <a:t>‹#›</a:t>
            </a:fld>
            <a:endParaRPr lang="en-US"/>
          </a:p>
        </p:txBody>
      </p:sp>
    </p:spTree>
    <p:extLst>
      <p:ext uri="{BB962C8B-B14F-4D97-AF65-F5344CB8AC3E}">
        <p14:creationId xmlns:p14="http://schemas.microsoft.com/office/powerpoint/2010/main" val="189883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7000AF-E2DF-4AAA-BB42-47FFF7FCA4A5}" type="datetimeFigureOut">
              <a:rPr lang="en-US" smtClean="0"/>
              <a:t>10/1/2020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501575-56CE-4702-810B-1E092F5AFDDC}" type="slidenum">
              <a:rPr lang="en-US" smtClean="0"/>
              <a:t>‹#›</a:t>
            </a:fld>
            <a:endParaRPr lang="en-US"/>
          </a:p>
        </p:txBody>
      </p:sp>
    </p:spTree>
    <p:extLst>
      <p:ext uri="{BB962C8B-B14F-4D97-AF65-F5344CB8AC3E}">
        <p14:creationId xmlns:p14="http://schemas.microsoft.com/office/powerpoint/2010/main" val="1537046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457200"/>
            <a:fld id="{9D6E9DEC-419B-4CC5-A080-3B06BD5A8291}" type="datetimeFigureOut">
              <a:rPr lang="en-US" dirty="0">
                <a:solidFill>
                  <a:prstClr val="white">
                    <a:tint val="75000"/>
                  </a:prstClr>
                </a:solidFill>
              </a:rPr>
              <a:pPr defTabSz="457200"/>
              <a:t>10/1/2020</a:t>
            </a:fld>
            <a:endParaRPr lang="en-US" dirty="0">
              <a:solidFill>
                <a:prstClr val="white">
                  <a:tint val="75000"/>
                </a:prstClr>
              </a:solidFill>
            </a:endParaRPr>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defTabSz="457200"/>
            <a:endParaRPr lang="en-US" dirty="0">
              <a:solidFill>
                <a:prstClr val="white">
                  <a:tint val="75000"/>
                </a:prstClr>
              </a:solidFill>
            </a:endParaRPr>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defTabSz="457200"/>
            <a:fld id="{6D22F896-40B5-4ADD-8801-0D06FADFA095}" type="slidenum">
              <a:rPr lang="en-US" dirty="0">
                <a:solidFill>
                  <a:prstClr val="white">
                    <a:tint val="75000"/>
                  </a:prstClr>
                </a:solidFill>
              </a:rPr>
              <a:pPr defTabSz="457200"/>
              <a:t>‹#›</a:t>
            </a:fld>
            <a:endParaRPr lang="en-US" dirty="0">
              <a:solidFill>
                <a:prstClr val="white">
                  <a:tint val="75000"/>
                </a:prstClr>
              </a:solidFill>
            </a:endParaRPr>
          </a:p>
        </p:txBody>
      </p:sp>
    </p:spTree>
    <p:extLst>
      <p:ext uri="{BB962C8B-B14F-4D97-AF65-F5344CB8AC3E}">
        <p14:creationId xmlns:p14="http://schemas.microsoft.com/office/powerpoint/2010/main" val="19233287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3600" dirty="0" smtClean="0"/>
              <a:t>Definition and process of COMMUNICATION</a:t>
            </a:r>
            <a:endParaRPr lang="en-US" sz="3600" dirty="0"/>
          </a:p>
        </p:txBody>
      </p:sp>
    </p:spTree>
    <p:extLst>
      <p:ext uri="{BB962C8B-B14F-4D97-AF65-F5344CB8AC3E}">
        <p14:creationId xmlns:p14="http://schemas.microsoft.com/office/powerpoint/2010/main" val="28883667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200400" y="533400"/>
            <a:ext cx="7010400" cy="1295400"/>
          </a:xfrm>
        </p:spPr>
        <p:txBody>
          <a:bodyPr/>
          <a:lstStyle/>
          <a:p>
            <a:pPr eaLnBrk="1" hangingPunct="1"/>
            <a:r>
              <a:rPr lang="en-US" altLang="en-US" b="1" smtClean="0"/>
              <a:t>Industry needs good Communicators</a:t>
            </a:r>
            <a:r>
              <a:rPr lang="en-US" altLang="en-US" smtClean="0"/>
              <a:t> </a:t>
            </a:r>
          </a:p>
        </p:txBody>
      </p:sp>
      <p:sp>
        <p:nvSpPr>
          <p:cNvPr id="14339" name="Rectangle 3"/>
          <p:cNvSpPr>
            <a:spLocks noGrp="1" noChangeArrowheads="1"/>
          </p:cNvSpPr>
          <p:nvPr>
            <p:ph type="body" idx="1"/>
          </p:nvPr>
        </p:nvSpPr>
        <p:spPr>
          <a:xfrm>
            <a:off x="0" y="2050774"/>
            <a:ext cx="8077200" cy="3657600"/>
          </a:xfrm>
        </p:spPr>
        <p:txBody>
          <a:bodyPr>
            <a:normAutofit/>
          </a:bodyPr>
          <a:lstStyle/>
          <a:p>
            <a:pPr eaLnBrk="1" hangingPunct="1"/>
            <a:r>
              <a:rPr lang="en-US" altLang="en-US" sz="1800" dirty="0" smtClean="0">
                <a:latin typeface="Times New Roman" panose="02020603050405020304" pitchFamily="18" charset="0"/>
                <a:cs typeface="Times New Roman" panose="02020603050405020304" pitchFamily="18" charset="0"/>
              </a:rPr>
              <a:t>    Industry needs people with good Communication   </a:t>
            </a:r>
          </a:p>
          <a:p>
            <a:pPr eaLnBrk="1" hangingPunct="1">
              <a:buFont typeface="Wingdings" panose="05000000000000000000" pitchFamily="2" charset="2"/>
              <a:buNone/>
            </a:pPr>
            <a:r>
              <a:rPr lang="en-US" altLang="en-US" sz="1800" dirty="0" smtClean="0">
                <a:latin typeface="Times New Roman" panose="02020603050405020304" pitchFamily="18" charset="0"/>
                <a:cs typeface="Times New Roman" panose="02020603050405020304" pitchFamily="18" charset="0"/>
              </a:rPr>
              <a:t>       Skills</a:t>
            </a:r>
          </a:p>
          <a:p>
            <a:pPr eaLnBrk="1" hangingPunct="1"/>
            <a:r>
              <a:rPr lang="en-US" altLang="en-US" sz="1800" dirty="0" smtClean="0">
                <a:latin typeface="Times New Roman" panose="02020603050405020304" pitchFamily="18" charset="0"/>
                <a:cs typeface="Times New Roman" panose="02020603050405020304" pitchFamily="18" charset="0"/>
              </a:rPr>
              <a:t>     85% recruiters give priority to Communicators</a:t>
            </a:r>
          </a:p>
          <a:p>
            <a:pPr eaLnBrk="1" hangingPunct="1"/>
            <a:r>
              <a:rPr lang="en-US" altLang="en-US" sz="1800" dirty="0" smtClean="0">
                <a:latin typeface="Times New Roman" panose="02020603050405020304" pitchFamily="18" charset="0"/>
                <a:cs typeface="Times New Roman" panose="02020603050405020304" pitchFamily="18" charset="0"/>
              </a:rPr>
              <a:t>     performance  largely  judged by  Communicating</a:t>
            </a:r>
          </a:p>
          <a:p>
            <a:pPr eaLnBrk="1" hangingPunct="1">
              <a:buFont typeface="Wingdings" panose="05000000000000000000" pitchFamily="2" charset="2"/>
              <a:buNone/>
            </a:pPr>
            <a:r>
              <a:rPr lang="en-US" altLang="en-US" sz="1800" dirty="0" smtClean="0">
                <a:latin typeface="Times New Roman" panose="02020603050405020304" pitchFamily="18" charset="0"/>
                <a:cs typeface="Times New Roman" panose="02020603050405020304" pitchFamily="18" charset="0"/>
              </a:rPr>
              <a:t>          abilities</a:t>
            </a:r>
          </a:p>
          <a:p>
            <a:r>
              <a:rPr lang="en-US" altLang="en-US" sz="1800" dirty="0" smtClean="0">
                <a:latin typeface="Times New Roman" panose="02020603050405020304" pitchFamily="18" charset="0"/>
                <a:cs typeface="Times New Roman" panose="02020603050405020304" pitchFamily="18" charset="0"/>
              </a:rPr>
              <a:t>     higher The Communicating Skills, the better position </a:t>
            </a:r>
          </a:p>
          <a:p>
            <a:r>
              <a:rPr lang="en-US" altLang="en-US" sz="1800" dirty="0" smtClean="0">
                <a:latin typeface="Times New Roman" panose="02020603050405020304" pitchFamily="18" charset="0"/>
                <a:cs typeface="Times New Roman" panose="02020603050405020304" pitchFamily="18" charset="0"/>
              </a:rPr>
              <a:t>     one needs  to  improve  the Communicating  ability</a:t>
            </a:r>
          </a:p>
          <a:p>
            <a:pPr eaLnBrk="1" hangingPunct="1">
              <a:buFont typeface="Wingdings" panose="05000000000000000000" pitchFamily="2" charset="2"/>
              <a:buNone/>
            </a:pPr>
            <a:endParaRPr lang="en-US" altLang="en-US" sz="1800"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en-US" sz="1800" dirty="0" smtClean="0">
              <a:latin typeface="Times New Roman" panose="02020603050405020304" pitchFamily="18" charset="0"/>
              <a:cs typeface="Times New Roman" panose="02020603050405020304" pitchFamily="18" charset="0"/>
            </a:endParaRPr>
          </a:p>
          <a:p>
            <a:pPr eaLnBrk="1" hangingPunct="1"/>
            <a:endParaRPr lang="en-US" altLang="en-US" sz="1800" dirty="0" smtClean="0">
              <a:latin typeface="Times New Roman" panose="02020603050405020304" pitchFamily="18" charset="0"/>
              <a:cs typeface="Times New Roman" panose="02020603050405020304" pitchFamily="18" charset="0"/>
            </a:endParaRPr>
          </a:p>
        </p:txBody>
      </p:sp>
      <p:sp>
        <p:nvSpPr>
          <p:cNvPr id="14340" name="Rectangle 4"/>
          <p:cNvSpPr>
            <a:spLocks noChangeArrowheads="1"/>
          </p:cNvSpPr>
          <p:nvPr/>
        </p:nvSpPr>
        <p:spPr bwMode="auto">
          <a:xfrm>
            <a:off x="3429000" y="4485085"/>
            <a:ext cx="6096000"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0" algn="l"/>
              </a:tabLst>
              <a:defRPr>
                <a:solidFill>
                  <a:schemeClr val="tx1"/>
                </a:solidFill>
                <a:latin typeface="Arial" panose="020B0604020202020204" pitchFamily="34" charset="0"/>
              </a:defRPr>
            </a:lvl1pPr>
            <a:lvl2pPr marL="742950" indent="-285750">
              <a:tabLst>
                <a:tab pos="0" algn="l"/>
              </a:tabLst>
              <a:defRPr>
                <a:solidFill>
                  <a:schemeClr val="tx1"/>
                </a:solidFill>
                <a:latin typeface="Arial" panose="020B0604020202020204" pitchFamily="34" charset="0"/>
              </a:defRPr>
            </a:lvl2pPr>
            <a:lvl3pPr marL="1143000" indent="-228600">
              <a:tabLst>
                <a:tab pos="0" algn="l"/>
              </a:tabLst>
              <a:defRPr>
                <a:solidFill>
                  <a:schemeClr val="tx1"/>
                </a:solidFill>
                <a:latin typeface="Arial" panose="020B0604020202020204" pitchFamily="34" charset="0"/>
              </a:defRPr>
            </a:lvl3pPr>
            <a:lvl4pPr>
              <a:tabLst>
                <a:tab pos="0" algn="l"/>
              </a:tabLst>
              <a:defRPr>
                <a:solidFill>
                  <a:schemeClr val="tx1"/>
                </a:solidFill>
                <a:latin typeface="Arial" panose="020B0604020202020204" pitchFamily="34" charset="0"/>
              </a:defRPr>
            </a:lvl4pPr>
            <a:lvl5pPr marL="2057400" indent="-228600">
              <a:tabLst>
                <a:tab pos="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Lst>
              <a:defRPr>
                <a:solidFill>
                  <a:schemeClr val="tx1"/>
                </a:solidFill>
                <a:latin typeface="Arial" panose="020B0604020202020204" pitchFamily="34" charset="0"/>
              </a:defRPr>
            </a:lvl9pPr>
          </a:lstStyle>
          <a:p>
            <a:pPr algn="ctr" defTabSz="457200"/>
            <a:endParaRPr lang="en-US" altLang="en-US" sz="2800" dirty="0">
              <a:solidFill>
                <a:prstClr val="white"/>
              </a:solidFill>
            </a:endParaRPr>
          </a:p>
          <a:p>
            <a:pPr algn="ctr" defTabSz="457200"/>
            <a:endParaRPr lang="en-US" altLang="en-US" sz="2800" dirty="0">
              <a:solidFill>
                <a:prstClr val="white"/>
              </a:solidFill>
            </a:endParaRPr>
          </a:p>
          <a:p>
            <a:pPr lvl="3" algn="ctr" defTabSz="457200"/>
            <a:r>
              <a:rPr lang="en-US" altLang="en-US" dirty="0">
                <a:solidFill>
                  <a:prstClr val="white"/>
                </a:solidFill>
              </a:rPr>
              <a:t> </a:t>
            </a:r>
          </a:p>
        </p:txBody>
      </p:sp>
      <p:pic>
        <p:nvPicPr>
          <p:cNvPr id="2" name="Picture 1"/>
          <p:cNvPicPr>
            <a:picLocks noChangeAspect="1"/>
          </p:cNvPicPr>
          <p:nvPr/>
        </p:nvPicPr>
        <p:blipFill>
          <a:blip r:embed="rId2"/>
          <a:stretch>
            <a:fillRect/>
          </a:stretch>
        </p:blipFill>
        <p:spPr>
          <a:xfrm>
            <a:off x="6877050" y="1543050"/>
            <a:ext cx="5314950" cy="5314950"/>
          </a:xfrm>
          <a:prstGeom prst="rect">
            <a:avLst/>
          </a:prstGeom>
        </p:spPr>
      </p:pic>
    </p:spTree>
    <p:extLst>
      <p:ext uri="{BB962C8B-B14F-4D97-AF65-F5344CB8AC3E}">
        <p14:creationId xmlns:p14="http://schemas.microsoft.com/office/powerpoint/2010/main" val="809536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smtClean="0"/>
              <a:t>Why INDUSRTY needs to Communicate.</a:t>
            </a:r>
            <a:r>
              <a:rPr lang="en-US" altLang="en-US" smtClean="0"/>
              <a:t> </a:t>
            </a:r>
          </a:p>
        </p:txBody>
      </p:sp>
      <p:sp>
        <p:nvSpPr>
          <p:cNvPr id="15363" name="Rectangle 3"/>
          <p:cNvSpPr>
            <a:spLocks noGrp="1" noChangeArrowheads="1"/>
          </p:cNvSpPr>
          <p:nvPr>
            <p:ph type="body" idx="1"/>
          </p:nvPr>
        </p:nvSpPr>
        <p:spPr/>
        <p:txBody>
          <a:bodyPr>
            <a:normAutofit fontScale="92500" lnSpcReduction="20000"/>
          </a:bodyPr>
          <a:lstStyle/>
          <a:p>
            <a:pPr eaLnBrk="1" hangingPunct="1">
              <a:lnSpc>
                <a:spcPct val="90000"/>
              </a:lnSpc>
            </a:pPr>
            <a:r>
              <a:rPr lang="en-US" altLang="en-US" sz="2000" dirty="0"/>
              <a:t>Workers receive and send   information,</a:t>
            </a:r>
          </a:p>
          <a:p>
            <a:pPr eaLnBrk="1" hangingPunct="1">
              <a:lnSpc>
                <a:spcPct val="90000"/>
              </a:lnSpc>
            </a:pPr>
            <a:r>
              <a:rPr lang="en-US" altLang="en-US" sz="2000" dirty="0"/>
              <a:t> Process with computers –</a:t>
            </a:r>
          </a:p>
          <a:p>
            <a:pPr eaLnBrk="1" hangingPunct="1">
              <a:lnSpc>
                <a:spcPct val="90000"/>
              </a:lnSpc>
            </a:pPr>
            <a:r>
              <a:rPr lang="en-US" altLang="en-US" sz="2000" dirty="0"/>
              <a:t> write messages – fill forms </a:t>
            </a:r>
          </a:p>
          <a:p>
            <a:pPr eaLnBrk="1" hangingPunct="1">
              <a:lnSpc>
                <a:spcPct val="90000"/>
              </a:lnSpc>
            </a:pPr>
            <a:r>
              <a:rPr lang="en-US" altLang="en-US" sz="2000" dirty="0"/>
              <a:t>Give and receive  orders  -</a:t>
            </a:r>
          </a:p>
          <a:p>
            <a:pPr eaLnBrk="1" hangingPunct="1">
              <a:lnSpc>
                <a:spcPct val="90000"/>
              </a:lnSpc>
            </a:pPr>
            <a:r>
              <a:rPr lang="en-US" altLang="en-US" sz="2000" dirty="0"/>
              <a:t> Contact people over phone- </a:t>
            </a:r>
          </a:p>
          <a:p>
            <a:pPr eaLnBrk="1" hangingPunct="1">
              <a:lnSpc>
                <a:spcPct val="90000"/>
              </a:lnSpc>
            </a:pPr>
            <a:r>
              <a:rPr lang="en-US" altLang="en-US" sz="2000" dirty="0"/>
              <a:t> sell – instruct – </a:t>
            </a:r>
          </a:p>
          <a:p>
            <a:pPr eaLnBrk="1" hangingPunct="1">
              <a:lnSpc>
                <a:spcPct val="90000"/>
              </a:lnSpc>
            </a:pPr>
            <a:r>
              <a:rPr lang="en-US" altLang="en-US" sz="2000" dirty="0"/>
              <a:t> Periodical summaries so on</a:t>
            </a:r>
          </a:p>
          <a:p>
            <a:pPr eaLnBrk="1" hangingPunct="1">
              <a:lnSpc>
                <a:spcPct val="90000"/>
              </a:lnSpc>
            </a:pPr>
            <a:r>
              <a:rPr lang="en-US" altLang="en-US" sz="2000" dirty="0"/>
              <a:t> Oral, -most part </a:t>
            </a:r>
          </a:p>
          <a:p>
            <a:pPr eaLnBrk="1" hangingPunct="1">
              <a:lnSpc>
                <a:spcPct val="90000"/>
              </a:lnSpc>
            </a:pPr>
            <a:r>
              <a:rPr lang="en-US" altLang="en-US" sz="2000" dirty="0"/>
              <a:t> written – records </a:t>
            </a:r>
          </a:p>
          <a:p>
            <a:pPr eaLnBrk="1" hangingPunct="1">
              <a:lnSpc>
                <a:spcPct val="90000"/>
              </a:lnSpc>
            </a:pPr>
            <a:r>
              <a:rPr lang="en-US" altLang="en-US" sz="2000" dirty="0"/>
              <a:t>computer – letters, E-mails , messages , reports</a:t>
            </a:r>
          </a:p>
          <a:p>
            <a:pPr eaLnBrk="1" hangingPunct="1">
              <a:lnSpc>
                <a:spcPct val="90000"/>
              </a:lnSpc>
            </a:pPr>
            <a:r>
              <a:rPr lang="en-US" altLang="en-US" sz="2000" dirty="0"/>
              <a:t>To have all this organized efforts – Industry  needs </a:t>
            </a:r>
            <a:r>
              <a:rPr lang="en-US" altLang="en-US" sz="2000" dirty="0" smtClean="0"/>
              <a:t>Good Communicator</a:t>
            </a:r>
            <a:endParaRPr lang="en-US" altLang="en-US" sz="2000" dirty="0"/>
          </a:p>
        </p:txBody>
      </p:sp>
      <p:pic>
        <p:nvPicPr>
          <p:cNvPr id="5" name="Picture 4"/>
          <p:cNvPicPr>
            <a:picLocks noChangeAspect="1"/>
          </p:cNvPicPr>
          <p:nvPr/>
        </p:nvPicPr>
        <p:blipFill>
          <a:blip r:embed="rId2"/>
          <a:stretch>
            <a:fillRect/>
          </a:stretch>
        </p:blipFill>
        <p:spPr>
          <a:xfrm>
            <a:off x="6387548" y="1948070"/>
            <a:ext cx="5804452" cy="3631095"/>
          </a:xfrm>
          <a:prstGeom prst="rect">
            <a:avLst/>
          </a:prstGeom>
        </p:spPr>
      </p:pic>
    </p:spTree>
    <p:extLst>
      <p:ext uri="{BB962C8B-B14F-4D97-AF65-F5344CB8AC3E}">
        <p14:creationId xmlns:p14="http://schemas.microsoft.com/office/powerpoint/2010/main" val="22806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mtClean="0"/>
              <a:t>Cont…</a:t>
            </a:r>
          </a:p>
        </p:txBody>
      </p:sp>
      <p:sp>
        <p:nvSpPr>
          <p:cNvPr id="16387" name="Rectangle 3"/>
          <p:cNvSpPr>
            <a:spLocks noGrp="1" noChangeArrowheads="1"/>
          </p:cNvSpPr>
          <p:nvPr>
            <p:ph type="body" idx="1"/>
          </p:nvPr>
        </p:nvSpPr>
        <p:spPr/>
        <p:txBody>
          <a:bodyPr>
            <a:normAutofit/>
          </a:bodyPr>
          <a:lstStyle/>
          <a:p>
            <a:pPr eaLnBrk="1" hangingPunct="1">
              <a:lnSpc>
                <a:spcPct val="90000"/>
              </a:lnSpc>
            </a:pPr>
            <a:r>
              <a:rPr lang="en-US" altLang="en-US" sz="1800" dirty="0" smtClean="0">
                <a:latin typeface="Times New Roman" panose="02020603050405020304" pitchFamily="18" charset="0"/>
                <a:cs typeface="Times New Roman" panose="02020603050405020304" pitchFamily="18" charset="0"/>
              </a:rPr>
              <a:t>Communicating enables people to work together </a:t>
            </a:r>
          </a:p>
          <a:p>
            <a:pPr eaLnBrk="1" hangingPunct="1">
              <a:lnSpc>
                <a:spcPct val="90000"/>
              </a:lnSpc>
            </a:pPr>
            <a:r>
              <a:rPr lang="en-US" altLang="en-US" sz="1800" dirty="0" smtClean="0">
                <a:latin typeface="Times New Roman" panose="02020603050405020304" pitchFamily="18" charset="0"/>
                <a:cs typeface="Times New Roman" panose="02020603050405020304" pitchFamily="18" charset="0"/>
              </a:rPr>
              <a:t> It is a vehicle through which management performs its basic functions.</a:t>
            </a:r>
          </a:p>
          <a:p>
            <a:pPr eaLnBrk="1" hangingPunct="1">
              <a:lnSpc>
                <a:spcPct val="90000"/>
              </a:lnSpc>
            </a:pPr>
            <a:r>
              <a:rPr lang="en-US" altLang="en-US" sz="1800" dirty="0" smtClean="0">
                <a:latin typeface="Times New Roman" panose="02020603050405020304" pitchFamily="18" charset="0"/>
                <a:cs typeface="Times New Roman" panose="02020603050405020304" pitchFamily="18" charset="0"/>
              </a:rPr>
              <a:t> Hence Managers direct through Communication  </a:t>
            </a:r>
          </a:p>
          <a:p>
            <a:pPr eaLnBrk="1" hangingPunct="1">
              <a:lnSpc>
                <a:spcPct val="90000"/>
              </a:lnSpc>
            </a:pPr>
            <a:r>
              <a:rPr lang="en-US" altLang="en-US" sz="1800" dirty="0" smtClean="0">
                <a:latin typeface="Times New Roman" panose="02020603050405020304" pitchFamily="18" charset="0"/>
                <a:cs typeface="Times New Roman" panose="02020603050405020304" pitchFamily="18" charset="0"/>
              </a:rPr>
              <a:t>Coordinate the entire Business through Communication </a:t>
            </a:r>
          </a:p>
          <a:p>
            <a:pPr eaLnBrk="1" hangingPunct="1">
              <a:lnSpc>
                <a:spcPct val="90000"/>
              </a:lnSpc>
            </a:pPr>
            <a:r>
              <a:rPr lang="en-US" altLang="en-US" sz="1800" dirty="0" smtClean="0">
                <a:latin typeface="Times New Roman" panose="02020603050405020304" pitchFamily="18" charset="0"/>
                <a:cs typeface="Times New Roman" panose="02020603050405020304" pitchFamily="18" charset="0"/>
              </a:rPr>
              <a:t>Coordinate the staff –plan and control through Communication</a:t>
            </a:r>
          </a:p>
        </p:txBody>
      </p:sp>
      <p:pic>
        <p:nvPicPr>
          <p:cNvPr id="2" name="Picture 1"/>
          <p:cNvPicPr>
            <a:picLocks noChangeAspect="1"/>
          </p:cNvPicPr>
          <p:nvPr/>
        </p:nvPicPr>
        <p:blipFill>
          <a:blip r:embed="rId2"/>
          <a:stretch>
            <a:fillRect/>
          </a:stretch>
        </p:blipFill>
        <p:spPr>
          <a:xfrm>
            <a:off x="7341705" y="3207026"/>
            <a:ext cx="4850296" cy="3650974"/>
          </a:xfrm>
          <a:prstGeom prst="rect">
            <a:avLst/>
          </a:prstGeom>
        </p:spPr>
      </p:pic>
    </p:spTree>
    <p:extLst>
      <p:ext uri="{BB962C8B-B14F-4D97-AF65-F5344CB8AC3E}">
        <p14:creationId xmlns:p14="http://schemas.microsoft.com/office/powerpoint/2010/main" val="3685599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86820" y="704334"/>
            <a:ext cx="3180679" cy="400110"/>
          </a:xfrm>
          <a:prstGeom prst="rect">
            <a:avLst/>
          </a:prstGeom>
        </p:spPr>
        <p:txBody>
          <a:bodyPr wrap="none">
            <a:spAutoFit/>
          </a:bodyPr>
          <a:lstStyle/>
          <a:p>
            <a:pPr defTabSz="457200"/>
            <a:r>
              <a:rPr lang="en-US" altLang="en-US" sz="2000" b="1" dirty="0">
                <a:solidFill>
                  <a:prstClr val="white"/>
                </a:solidFill>
                <a:latin typeface="Times New Roman" panose="02020603050405020304" pitchFamily="18" charset="0"/>
                <a:cs typeface="Times New Roman" panose="02020603050405020304" pitchFamily="18" charset="0"/>
              </a:rPr>
              <a:t>Essentials of good language</a:t>
            </a:r>
            <a:endParaRPr lang="en-GB" altLang="en-US" sz="2000" b="1" dirty="0">
              <a:solidFill>
                <a:prstClr val="white"/>
              </a:solidFill>
              <a:latin typeface="Times New Roman" panose="02020603050405020304" pitchFamily="18" charset="0"/>
              <a:cs typeface="Times New Roman" panose="02020603050405020304" pitchFamily="18" charset="0"/>
            </a:endParaRPr>
          </a:p>
        </p:txBody>
      </p:sp>
      <p:sp>
        <p:nvSpPr>
          <p:cNvPr id="3" name="Rectangle 2"/>
          <p:cNvSpPr/>
          <p:nvPr/>
        </p:nvSpPr>
        <p:spPr>
          <a:xfrm>
            <a:off x="660400" y="1463239"/>
            <a:ext cx="8458200" cy="4829014"/>
          </a:xfrm>
          <a:prstGeom prst="rect">
            <a:avLst/>
          </a:prstGeom>
        </p:spPr>
        <p:txBody>
          <a:bodyPr wrap="square">
            <a:spAutoFit/>
          </a:bodyPr>
          <a:lstStyle/>
          <a:p>
            <a:pPr marL="342900" indent="-342900" defTabSz="457200">
              <a:lnSpc>
                <a:spcPct val="90000"/>
              </a:lnSpc>
              <a:buFont typeface="+mj-lt"/>
              <a:buAutoNum type="arabicPeriod"/>
            </a:pPr>
            <a:r>
              <a:rPr lang="en-US" altLang="en-US" b="1" dirty="0">
                <a:solidFill>
                  <a:srgbClr val="000000"/>
                </a:solidFill>
                <a:latin typeface="Times New Roman" panose="02020603050405020304" pitchFamily="18" charset="0"/>
                <a:cs typeface="Times New Roman" panose="02020603050405020304" pitchFamily="18" charset="0"/>
              </a:rPr>
              <a:t>Be clear about the purpose</a:t>
            </a:r>
          </a:p>
          <a:p>
            <a:pPr marL="342900" indent="-342900" defTabSz="457200">
              <a:lnSpc>
                <a:spcPct val="90000"/>
              </a:lnSpc>
              <a:buFont typeface="+mj-lt"/>
              <a:buAutoNum type="arabicPeriod"/>
            </a:pPr>
            <a:endParaRPr lang="en-US" altLang="en-US" b="1" dirty="0">
              <a:solidFill>
                <a:srgbClr val="000000"/>
              </a:solidFill>
              <a:latin typeface="Times New Roman" panose="02020603050405020304" pitchFamily="18" charset="0"/>
              <a:cs typeface="Times New Roman" panose="02020603050405020304" pitchFamily="18" charset="0"/>
            </a:endParaRPr>
          </a:p>
          <a:p>
            <a:pPr marL="342900" indent="-342900" defTabSz="457200">
              <a:lnSpc>
                <a:spcPct val="90000"/>
              </a:lnSpc>
              <a:buFont typeface="+mj-lt"/>
              <a:buAutoNum type="arabicPeriod"/>
            </a:pPr>
            <a:r>
              <a:rPr lang="en-US" altLang="en-US" b="1" dirty="0">
                <a:solidFill>
                  <a:srgbClr val="000000"/>
                </a:solidFill>
                <a:latin typeface="Times New Roman" panose="02020603050405020304" pitchFamily="18" charset="0"/>
                <a:cs typeface="Times New Roman" panose="02020603050405020304" pitchFamily="18" charset="0"/>
              </a:rPr>
              <a:t>Understand the process of communication</a:t>
            </a:r>
          </a:p>
          <a:p>
            <a:pPr marL="342900" indent="-342900" defTabSz="457200">
              <a:lnSpc>
                <a:spcPct val="90000"/>
              </a:lnSpc>
              <a:buFont typeface="+mj-lt"/>
              <a:buAutoNum type="arabicPeriod"/>
            </a:pPr>
            <a:endParaRPr lang="en-US" altLang="en-US" b="1" dirty="0">
              <a:solidFill>
                <a:srgbClr val="000000"/>
              </a:solidFill>
              <a:latin typeface="Times New Roman" panose="02020603050405020304" pitchFamily="18" charset="0"/>
              <a:cs typeface="Times New Roman" panose="02020603050405020304" pitchFamily="18" charset="0"/>
            </a:endParaRPr>
          </a:p>
          <a:p>
            <a:pPr marL="342900" indent="-342900" defTabSz="457200">
              <a:lnSpc>
                <a:spcPct val="90000"/>
              </a:lnSpc>
              <a:buFont typeface="+mj-lt"/>
              <a:buAutoNum type="arabicPeriod"/>
            </a:pPr>
            <a:r>
              <a:rPr lang="en-US" altLang="en-US" b="1" dirty="0">
                <a:solidFill>
                  <a:srgbClr val="000000"/>
                </a:solidFill>
                <a:latin typeface="Times New Roman" panose="02020603050405020304" pitchFamily="18" charset="0"/>
                <a:cs typeface="Times New Roman" panose="02020603050405020304" pitchFamily="18" charset="0"/>
              </a:rPr>
              <a:t>Be clear about the target audience</a:t>
            </a:r>
          </a:p>
          <a:p>
            <a:pPr marL="342900" indent="-342900" defTabSz="457200">
              <a:lnSpc>
                <a:spcPct val="90000"/>
              </a:lnSpc>
              <a:buFont typeface="+mj-lt"/>
              <a:buAutoNum type="arabicPeriod"/>
            </a:pPr>
            <a:endParaRPr lang="en-US" altLang="en-US" b="1" dirty="0">
              <a:solidFill>
                <a:srgbClr val="000000"/>
              </a:solidFill>
              <a:latin typeface="Times New Roman" panose="02020603050405020304" pitchFamily="18" charset="0"/>
              <a:cs typeface="Times New Roman" panose="02020603050405020304" pitchFamily="18" charset="0"/>
            </a:endParaRPr>
          </a:p>
          <a:p>
            <a:pPr marL="342900" indent="-342900" defTabSz="457200">
              <a:lnSpc>
                <a:spcPct val="90000"/>
              </a:lnSpc>
              <a:buFont typeface="+mj-lt"/>
              <a:buAutoNum type="arabicPeriod"/>
            </a:pPr>
            <a:r>
              <a:rPr lang="en-US" altLang="en-US" b="1" dirty="0">
                <a:solidFill>
                  <a:srgbClr val="000000"/>
                </a:solidFill>
                <a:latin typeface="Times New Roman" panose="02020603050405020304" pitchFamily="18" charset="0"/>
                <a:cs typeface="Times New Roman" panose="02020603050405020304" pitchFamily="18" charset="0"/>
              </a:rPr>
              <a:t>Develop good communication skills</a:t>
            </a:r>
          </a:p>
          <a:p>
            <a:pPr marL="342900" indent="-342900" defTabSz="457200">
              <a:lnSpc>
                <a:spcPct val="90000"/>
              </a:lnSpc>
              <a:buFont typeface="+mj-lt"/>
              <a:buAutoNum type="arabicPeriod"/>
            </a:pPr>
            <a:endParaRPr lang="en-US" altLang="en-US" b="1" dirty="0">
              <a:solidFill>
                <a:srgbClr val="000000"/>
              </a:solidFill>
              <a:latin typeface="Times New Roman" panose="02020603050405020304" pitchFamily="18" charset="0"/>
              <a:cs typeface="Times New Roman" panose="02020603050405020304" pitchFamily="18" charset="0"/>
            </a:endParaRPr>
          </a:p>
          <a:p>
            <a:pPr marL="342900" indent="-342900" defTabSz="457200">
              <a:lnSpc>
                <a:spcPct val="90000"/>
              </a:lnSpc>
              <a:buFont typeface="+mj-lt"/>
              <a:buAutoNum type="arabicPeriod"/>
            </a:pPr>
            <a:r>
              <a:rPr lang="en-US" altLang="en-US" b="1" dirty="0">
                <a:solidFill>
                  <a:srgbClr val="000000"/>
                </a:solidFill>
                <a:latin typeface="Times New Roman" panose="02020603050405020304" pitchFamily="18" charset="0"/>
                <a:cs typeface="Times New Roman" panose="02020603050405020304" pitchFamily="18" charset="0"/>
              </a:rPr>
              <a:t>Be well informed</a:t>
            </a:r>
          </a:p>
          <a:p>
            <a:pPr marL="342900" indent="-342900" defTabSz="457200">
              <a:lnSpc>
                <a:spcPct val="90000"/>
              </a:lnSpc>
              <a:buFont typeface="+mj-lt"/>
              <a:buAutoNum type="arabicPeriod"/>
            </a:pPr>
            <a:endParaRPr lang="en-US" altLang="en-US" b="1" dirty="0">
              <a:solidFill>
                <a:srgbClr val="000000"/>
              </a:solidFill>
              <a:latin typeface="Times New Roman" panose="02020603050405020304" pitchFamily="18" charset="0"/>
              <a:cs typeface="Times New Roman" panose="02020603050405020304" pitchFamily="18" charset="0"/>
            </a:endParaRPr>
          </a:p>
          <a:p>
            <a:pPr marL="342900" indent="-342900" defTabSz="457200">
              <a:lnSpc>
                <a:spcPct val="90000"/>
              </a:lnSpc>
              <a:buFont typeface="+mj-lt"/>
              <a:buAutoNum type="arabicPeriod"/>
            </a:pPr>
            <a:r>
              <a:rPr lang="en-US" altLang="en-US" b="1" dirty="0">
                <a:solidFill>
                  <a:srgbClr val="000000"/>
                </a:solidFill>
                <a:latin typeface="Times New Roman" panose="02020603050405020304" pitchFamily="18" charset="0"/>
                <a:cs typeface="Times New Roman" panose="02020603050405020304" pitchFamily="18" charset="0"/>
              </a:rPr>
              <a:t>Plan your communication</a:t>
            </a:r>
          </a:p>
          <a:p>
            <a:pPr marL="342900" indent="-342900" defTabSz="457200">
              <a:lnSpc>
                <a:spcPct val="90000"/>
              </a:lnSpc>
              <a:buFont typeface="+mj-lt"/>
              <a:buAutoNum type="arabicPeriod"/>
            </a:pPr>
            <a:endParaRPr lang="en-US" altLang="en-US" b="1" dirty="0">
              <a:solidFill>
                <a:srgbClr val="000000"/>
              </a:solidFill>
              <a:latin typeface="Times New Roman" panose="02020603050405020304" pitchFamily="18" charset="0"/>
              <a:cs typeface="Times New Roman" panose="02020603050405020304" pitchFamily="18" charset="0"/>
            </a:endParaRPr>
          </a:p>
          <a:p>
            <a:pPr marL="342900" indent="-342900" defTabSz="457200">
              <a:lnSpc>
                <a:spcPct val="90000"/>
              </a:lnSpc>
              <a:buFont typeface="+mj-lt"/>
              <a:buAutoNum type="arabicPeriod"/>
            </a:pPr>
            <a:r>
              <a:rPr lang="en-US" altLang="en-US" b="1" dirty="0">
                <a:solidFill>
                  <a:srgbClr val="000000"/>
                </a:solidFill>
                <a:latin typeface="Times New Roman" panose="02020603050405020304" pitchFamily="18" charset="0"/>
                <a:cs typeface="Times New Roman" panose="02020603050405020304" pitchFamily="18" charset="0"/>
              </a:rPr>
              <a:t>Be positive in your approach</a:t>
            </a:r>
          </a:p>
          <a:p>
            <a:pPr marL="342900" indent="-342900" defTabSz="457200">
              <a:lnSpc>
                <a:spcPct val="90000"/>
              </a:lnSpc>
              <a:buFont typeface="+mj-lt"/>
              <a:buAutoNum type="arabicPeriod"/>
            </a:pPr>
            <a:endParaRPr lang="en-US" altLang="en-US" b="1" dirty="0">
              <a:solidFill>
                <a:srgbClr val="000000"/>
              </a:solidFill>
              <a:latin typeface="Times New Roman" panose="02020603050405020304" pitchFamily="18" charset="0"/>
              <a:cs typeface="Times New Roman" panose="02020603050405020304" pitchFamily="18" charset="0"/>
            </a:endParaRPr>
          </a:p>
          <a:p>
            <a:pPr marL="342900" indent="-342900" defTabSz="457200">
              <a:lnSpc>
                <a:spcPct val="90000"/>
              </a:lnSpc>
              <a:buFont typeface="+mj-lt"/>
              <a:buAutoNum type="arabicPeriod"/>
            </a:pPr>
            <a:r>
              <a:rPr lang="en-US" altLang="en-US" b="1" dirty="0">
                <a:solidFill>
                  <a:srgbClr val="000000"/>
                </a:solidFill>
                <a:latin typeface="Times New Roman" panose="02020603050405020304" pitchFamily="18" charset="0"/>
                <a:cs typeface="Times New Roman" panose="02020603050405020304" pitchFamily="18" charset="0"/>
              </a:rPr>
              <a:t>Appreciate the time factor</a:t>
            </a:r>
          </a:p>
          <a:p>
            <a:pPr marL="342900" indent="-342900" defTabSz="457200">
              <a:lnSpc>
                <a:spcPct val="90000"/>
              </a:lnSpc>
              <a:buFont typeface="+mj-lt"/>
              <a:buAutoNum type="arabicPeriod"/>
            </a:pPr>
            <a:endParaRPr lang="en-US" altLang="en-US" b="1" dirty="0">
              <a:solidFill>
                <a:srgbClr val="000000"/>
              </a:solidFill>
              <a:latin typeface="Times New Roman" panose="02020603050405020304" pitchFamily="18" charset="0"/>
              <a:cs typeface="Times New Roman" panose="02020603050405020304" pitchFamily="18" charset="0"/>
            </a:endParaRPr>
          </a:p>
          <a:p>
            <a:pPr marL="342900" indent="-342900" defTabSz="457200">
              <a:lnSpc>
                <a:spcPct val="90000"/>
              </a:lnSpc>
              <a:buFont typeface="+mj-lt"/>
              <a:buAutoNum type="arabicPeriod"/>
            </a:pPr>
            <a:r>
              <a:rPr lang="en-US" altLang="en-US" b="1" dirty="0">
                <a:solidFill>
                  <a:srgbClr val="000000"/>
                </a:solidFill>
                <a:latin typeface="Times New Roman" panose="02020603050405020304" pitchFamily="18" charset="0"/>
                <a:cs typeface="Times New Roman" panose="02020603050405020304" pitchFamily="18" charset="0"/>
              </a:rPr>
              <a:t>Be cost conscious</a:t>
            </a:r>
          </a:p>
          <a:p>
            <a:pPr marL="342900" indent="-342900" defTabSz="457200">
              <a:lnSpc>
                <a:spcPct val="90000"/>
              </a:lnSpc>
              <a:buFont typeface="+mj-lt"/>
              <a:buAutoNum type="arabicPeriod"/>
            </a:pPr>
            <a:endParaRPr lang="en-US" altLang="en-US" b="1" dirty="0">
              <a:solidFill>
                <a:srgbClr val="000000"/>
              </a:solidFill>
              <a:latin typeface="Times New Roman" panose="02020603050405020304" pitchFamily="18" charset="0"/>
              <a:cs typeface="Times New Roman" panose="02020603050405020304" pitchFamily="18" charset="0"/>
            </a:endParaRPr>
          </a:p>
          <a:p>
            <a:pPr marL="342900" indent="-342900" defTabSz="457200">
              <a:lnSpc>
                <a:spcPct val="90000"/>
              </a:lnSpc>
              <a:buFont typeface="+mj-lt"/>
              <a:buAutoNum type="arabicPeriod"/>
            </a:pPr>
            <a:r>
              <a:rPr lang="en-US" altLang="en-US" b="1" dirty="0">
                <a:solidFill>
                  <a:srgbClr val="000000"/>
                </a:solidFill>
                <a:latin typeface="Times New Roman" panose="02020603050405020304" pitchFamily="18" charset="0"/>
                <a:cs typeface="Times New Roman" panose="02020603050405020304" pitchFamily="18" charset="0"/>
              </a:rPr>
              <a:t>Obtain feedback</a:t>
            </a:r>
          </a:p>
        </p:txBody>
      </p:sp>
      <p:pic>
        <p:nvPicPr>
          <p:cNvPr id="4" name="Picture 3"/>
          <p:cNvPicPr>
            <a:picLocks noChangeAspect="1"/>
          </p:cNvPicPr>
          <p:nvPr/>
        </p:nvPicPr>
        <p:blipFill>
          <a:blip r:embed="rId2"/>
          <a:stretch>
            <a:fillRect/>
          </a:stretch>
        </p:blipFill>
        <p:spPr>
          <a:xfrm>
            <a:off x="5261113" y="1171575"/>
            <a:ext cx="6930887" cy="5686425"/>
          </a:xfrm>
          <a:prstGeom prst="rect">
            <a:avLst/>
          </a:prstGeom>
        </p:spPr>
      </p:pic>
    </p:spTree>
    <p:extLst>
      <p:ext uri="{BB962C8B-B14F-4D97-AF65-F5344CB8AC3E}">
        <p14:creationId xmlns:p14="http://schemas.microsoft.com/office/powerpoint/2010/main" val="3246357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parts in communication</a:t>
            </a:r>
            <a:endParaRPr lang="en-US" dirty="0"/>
          </a:p>
        </p:txBody>
      </p:sp>
      <p:sp>
        <p:nvSpPr>
          <p:cNvPr id="3" name="Content Placeholder 2"/>
          <p:cNvSpPr>
            <a:spLocks noGrp="1"/>
          </p:cNvSpPr>
          <p:nvPr>
            <p:ph idx="1"/>
          </p:nvPr>
        </p:nvSpPr>
        <p:spPr/>
        <p:txBody>
          <a:bodyPr/>
          <a:lstStyle/>
          <a:p>
            <a:r>
              <a:rPr lang="en-US" dirty="0" smtClean="0"/>
              <a:t>55% Body language – postures, gestures, and eye contact</a:t>
            </a:r>
          </a:p>
          <a:p>
            <a:pPr marL="0" indent="0">
              <a:buNone/>
            </a:pPr>
            <a:endParaRPr lang="en-US" dirty="0" smtClean="0"/>
          </a:p>
          <a:p>
            <a:r>
              <a:rPr lang="en-US" dirty="0" smtClean="0"/>
              <a:t>38% tone of voice</a:t>
            </a:r>
          </a:p>
          <a:p>
            <a:pPr marL="0" indent="0">
              <a:buNone/>
            </a:pPr>
            <a:endParaRPr lang="en-US" dirty="0" smtClean="0"/>
          </a:p>
          <a:p>
            <a:r>
              <a:rPr lang="en-US" dirty="0" smtClean="0"/>
              <a:t>7% words</a:t>
            </a:r>
            <a:endParaRPr lang="en-US" dirty="0"/>
          </a:p>
        </p:txBody>
      </p:sp>
    </p:spTree>
    <p:extLst>
      <p:ext uri="{BB962C8B-B14F-4D97-AF65-F5344CB8AC3E}">
        <p14:creationId xmlns:p14="http://schemas.microsoft.com/office/powerpoint/2010/main" val="2692263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Posture: the ongoing deb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0"/>
            <a:ext cx="5715000" cy="2714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4357961" y="2750448"/>
            <a:ext cx="7834039" cy="3981033"/>
          </a:xfrm>
          <a:prstGeom prst="rect">
            <a:avLst/>
          </a:prstGeom>
        </p:spPr>
      </p:pic>
      <p:pic>
        <p:nvPicPr>
          <p:cNvPr id="3" name="Picture 2"/>
          <p:cNvPicPr>
            <a:picLocks noChangeAspect="1"/>
          </p:cNvPicPr>
          <p:nvPr/>
        </p:nvPicPr>
        <p:blipFill>
          <a:blip r:embed="rId4"/>
          <a:stretch>
            <a:fillRect/>
          </a:stretch>
        </p:blipFill>
        <p:spPr>
          <a:xfrm>
            <a:off x="3903594" y="0"/>
            <a:ext cx="2476500" cy="2667000"/>
          </a:xfrm>
          <a:prstGeom prst="rect">
            <a:avLst/>
          </a:prstGeom>
        </p:spPr>
      </p:pic>
      <p:pic>
        <p:nvPicPr>
          <p:cNvPr id="5" name="Picture 4"/>
          <p:cNvPicPr>
            <a:picLocks noChangeAspect="1"/>
          </p:cNvPicPr>
          <p:nvPr/>
        </p:nvPicPr>
        <p:blipFill>
          <a:blip r:embed="rId5"/>
          <a:stretch>
            <a:fillRect/>
          </a:stretch>
        </p:blipFill>
        <p:spPr>
          <a:xfrm>
            <a:off x="0" y="2650435"/>
            <a:ext cx="4359965" cy="4207564"/>
          </a:xfrm>
          <a:prstGeom prst="rect">
            <a:avLst/>
          </a:prstGeom>
        </p:spPr>
      </p:pic>
      <p:pic>
        <p:nvPicPr>
          <p:cNvPr id="6" name="Picture 5"/>
          <p:cNvPicPr>
            <a:picLocks noChangeAspect="1"/>
          </p:cNvPicPr>
          <p:nvPr/>
        </p:nvPicPr>
        <p:blipFill>
          <a:blip r:embed="rId6"/>
          <a:stretch>
            <a:fillRect/>
          </a:stretch>
        </p:blipFill>
        <p:spPr>
          <a:xfrm>
            <a:off x="0" y="0"/>
            <a:ext cx="3882887" cy="2650435"/>
          </a:xfrm>
          <a:prstGeom prst="rect">
            <a:avLst/>
          </a:prstGeom>
        </p:spPr>
      </p:pic>
    </p:spTree>
    <p:extLst>
      <p:ext uri="{BB962C8B-B14F-4D97-AF65-F5344CB8AC3E}">
        <p14:creationId xmlns:p14="http://schemas.microsoft.com/office/powerpoint/2010/main" val="372059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819614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nvPr>
        </p:nvGraphicFramePr>
        <p:xfrm>
          <a:off x="2044700" y="203200"/>
          <a:ext cx="7886700" cy="652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46473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90500" y="2171700"/>
            <a:ext cx="1676400" cy="1435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source</a:t>
            </a:r>
          </a:p>
        </p:txBody>
      </p:sp>
      <p:cxnSp>
        <p:nvCxnSpPr>
          <p:cNvPr id="4" name="Straight Arrow Connector 3"/>
          <p:cNvCxnSpPr>
            <a:stCxn id="2" idx="6"/>
          </p:cNvCxnSpPr>
          <p:nvPr/>
        </p:nvCxnSpPr>
        <p:spPr>
          <a:xfrm>
            <a:off x="1866900" y="2889250"/>
            <a:ext cx="609600"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476500" y="2374900"/>
            <a:ext cx="1498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Encoding</a:t>
            </a:r>
          </a:p>
        </p:txBody>
      </p:sp>
      <p:cxnSp>
        <p:nvCxnSpPr>
          <p:cNvPr id="12" name="Straight Arrow Connector 11"/>
          <p:cNvCxnSpPr>
            <a:stCxn id="5" idx="3"/>
          </p:cNvCxnSpPr>
          <p:nvPr/>
        </p:nvCxnSpPr>
        <p:spPr>
          <a:xfrm>
            <a:off x="3975100" y="2946400"/>
            <a:ext cx="55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ight Arrow 12"/>
          <p:cNvSpPr/>
          <p:nvPr/>
        </p:nvSpPr>
        <p:spPr>
          <a:xfrm>
            <a:off x="4533900" y="2374900"/>
            <a:ext cx="1498600"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Channel</a:t>
            </a:r>
          </a:p>
        </p:txBody>
      </p:sp>
      <p:cxnSp>
        <p:nvCxnSpPr>
          <p:cNvPr id="15" name="Straight Arrow Connector 14"/>
          <p:cNvCxnSpPr>
            <a:stCxn id="13" idx="3"/>
          </p:cNvCxnSpPr>
          <p:nvPr/>
        </p:nvCxnSpPr>
        <p:spPr>
          <a:xfrm>
            <a:off x="6032500" y="2946400"/>
            <a:ext cx="66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692900" y="2260600"/>
            <a:ext cx="1689100" cy="134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Decoding</a:t>
            </a:r>
          </a:p>
        </p:txBody>
      </p:sp>
      <p:cxnSp>
        <p:nvCxnSpPr>
          <p:cNvPr id="18" name="Straight Arrow Connector 17"/>
          <p:cNvCxnSpPr>
            <a:stCxn id="16" idx="3"/>
          </p:cNvCxnSpPr>
          <p:nvPr/>
        </p:nvCxnSpPr>
        <p:spPr>
          <a:xfrm flipV="1">
            <a:off x="8382000" y="2908300"/>
            <a:ext cx="698500" cy="2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080500" y="2260600"/>
            <a:ext cx="1689100" cy="1231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Receiver</a:t>
            </a:r>
          </a:p>
        </p:txBody>
      </p:sp>
      <p:cxnSp>
        <p:nvCxnSpPr>
          <p:cNvPr id="24" name="Straight Arrow Connector 23"/>
          <p:cNvCxnSpPr/>
          <p:nvPr/>
        </p:nvCxnSpPr>
        <p:spPr>
          <a:xfrm>
            <a:off x="1193800" y="360680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urved Up Arrow 36"/>
          <p:cNvSpPr/>
          <p:nvPr/>
        </p:nvSpPr>
        <p:spPr>
          <a:xfrm flipH="1">
            <a:off x="1371600" y="4006850"/>
            <a:ext cx="8534400" cy="149987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Feedback</a:t>
            </a:r>
          </a:p>
        </p:txBody>
      </p:sp>
      <p:sp>
        <p:nvSpPr>
          <p:cNvPr id="3" name="Title 2"/>
          <p:cNvSpPr>
            <a:spLocks noGrp="1"/>
          </p:cNvSpPr>
          <p:nvPr>
            <p:ph type="title"/>
          </p:nvPr>
        </p:nvSpPr>
        <p:spPr/>
        <p:txBody>
          <a:bodyPr/>
          <a:lstStyle/>
          <a:p>
            <a:pPr algn="ctr"/>
            <a:r>
              <a:rPr lang="en-US" dirty="0" smtClean="0"/>
              <a:t>PROCESS OF COMMUNICATION</a:t>
            </a:r>
            <a:endParaRPr lang="en-US" dirty="0"/>
          </a:p>
        </p:txBody>
      </p:sp>
    </p:spTree>
    <p:extLst>
      <p:ext uri="{BB962C8B-B14F-4D97-AF65-F5344CB8AC3E}">
        <p14:creationId xmlns:p14="http://schemas.microsoft.com/office/powerpoint/2010/main" val="19847384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Basic Elements of the Communication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2183" y="1146934"/>
            <a:ext cx="73152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442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xfrm>
            <a:off x="2413000" y="2159000"/>
            <a:ext cx="6781800" cy="3733800"/>
          </a:xfrm>
        </p:spPr>
        <p:txBody>
          <a:bodyPr>
            <a:normAutofit fontScale="92500"/>
          </a:bodyPr>
          <a:lstStyle/>
          <a:p>
            <a:pPr algn="just" eaLnBrk="1" hangingPunct="1">
              <a:lnSpc>
                <a:spcPct val="90000"/>
              </a:lnSpc>
            </a:pPr>
            <a:r>
              <a:rPr lang="en-US" altLang="en-US" sz="3200" b="1" i="1" dirty="0" smtClean="0">
                <a:solidFill>
                  <a:schemeClr val="folHlink"/>
                </a:solidFill>
              </a:rPr>
              <a:t>          </a:t>
            </a:r>
            <a:r>
              <a:rPr lang="en-US" altLang="en-US" sz="3200" b="1" i="1" dirty="0">
                <a:solidFill>
                  <a:schemeClr val="bg1"/>
                </a:solidFill>
              </a:rPr>
              <a:t>The law of competition may sometimes be hard  for the individual, but… it is best for the race, simply because </a:t>
            </a:r>
            <a:r>
              <a:rPr lang="en-US" altLang="en-US" sz="3200" b="1" i="1" dirty="0"/>
              <a:t>IT ENSURES THE SURVIVAL OF THE FITTEST</a:t>
            </a:r>
            <a:r>
              <a:rPr lang="en-US" altLang="en-US" sz="3200" b="1" i="1" dirty="0">
                <a:solidFill>
                  <a:schemeClr val="folHlink"/>
                </a:solidFill>
              </a:rPr>
              <a:t> </a:t>
            </a:r>
            <a:r>
              <a:rPr lang="en-US" altLang="en-US" sz="3200" b="1" i="1" dirty="0">
                <a:solidFill>
                  <a:schemeClr val="bg1"/>
                </a:solidFill>
              </a:rPr>
              <a:t>in every department.</a:t>
            </a:r>
            <a:r>
              <a:rPr lang="en-US" altLang="en-US" sz="3200" dirty="0">
                <a:solidFill>
                  <a:schemeClr val="bg1"/>
                </a:solidFill>
              </a:rPr>
              <a:t> </a:t>
            </a:r>
            <a:endParaRPr lang="en-US" altLang="en-US" sz="3200" dirty="0" smtClean="0">
              <a:solidFill>
                <a:schemeClr val="bg1"/>
              </a:solidFill>
            </a:endParaRPr>
          </a:p>
          <a:p>
            <a:pPr marL="0" indent="0" algn="just">
              <a:buNone/>
            </a:pPr>
            <a:r>
              <a:rPr lang="en-US" sz="3200" b="1" dirty="0" smtClean="0"/>
              <a:t>			</a:t>
            </a:r>
          </a:p>
          <a:p>
            <a:pPr marL="0" indent="0" algn="just">
              <a:buNone/>
            </a:pPr>
            <a:r>
              <a:rPr lang="en-US" sz="3200" b="1" dirty="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			Andrew </a:t>
            </a:r>
            <a:r>
              <a:rPr lang="en-US" sz="3200" b="1" dirty="0">
                <a:latin typeface="Times New Roman" panose="02020603050405020304" pitchFamily="18" charset="0"/>
                <a:cs typeface="Times New Roman" panose="02020603050405020304" pitchFamily="18" charset="0"/>
              </a:rPr>
              <a:t>Carnegie</a:t>
            </a:r>
            <a:endParaRPr lang="en-US" alt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11827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animEffect transition="in" filter="dissolve">
                                      <p:cBhvr>
                                        <p:cTn id="7" dur="500"/>
                                        <p:tgtEl>
                                          <p:spTgt spid="337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794">
                                            <p:txEl>
                                              <p:pRg st="1" end="1"/>
                                            </p:txEl>
                                          </p:spTgt>
                                        </p:tgtEl>
                                        <p:attrNameLst>
                                          <p:attrName>style.visibility</p:attrName>
                                        </p:attrNameLst>
                                      </p:cBhvr>
                                      <p:to>
                                        <p:strVal val="visible"/>
                                      </p:to>
                                    </p:set>
                                    <p:animEffect transition="in" filter="dissolve">
                                      <p:cBhvr>
                                        <p:cTn id="12" dur="500"/>
                                        <p:tgtEl>
                                          <p:spTgt spid="337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794">
                                            <p:txEl>
                                              <p:pRg st="2" end="2"/>
                                            </p:txEl>
                                          </p:spTgt>
                                        </p:tgtEl>
                                        <p:attrNameLst>
                                          <p:attrName>style.visibility</p:attrName>
                                        </p:attrNameLst>
                                      </p:cBhvr>
                                      <p:to>
                                        <p:strVal val="visible"/>
                                      </p:to>
                                    </p:set>
                                    <p:animEffect transition="in" filter="dissolve">
                                      <p:cBhvr>
                                        <p:cTn id="17" dur="500"/>
                                        <p:tgtEl>
                                          <p:spTgt spid="337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Communication is the process of sending and receiving messages through verbal or nonverbal means. A woman, labeled &quot;Sender,&quot; says, &quot;Your food smells delicious,&quot; which is labeled &quot;message.&quot; A man, labeled &quot;receiver,&quot; says, &quot;Thanks,&quot; which is labeled &quot;feedback.&quot; He thinks to himself, &quot;She wants to try a bite,&quot; which is labeled &quot;interpretation of meaning.&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0" y="-1"/>
            <a:ext cx="12192000" cy="6970643"/>
          </a:xfrm>
          <a:prstGeom prst="rect">
            <a:avLst/>
          </a:prstGeom>
        </p:spPr>
      </p:pic>
    </p:spTree>
    <p:extLst>
      <p:ext uri="{BB962C8B-B14F-4D97-AF65-F5344CB8AC3E}">
        <p14:creationId xmlns:p14="http://schemas.microsoft.com/office/powerpoint/2010/main" val="359747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0683" y="329960"/>
            <a:ext cx="3655168" cy="461665"/>
          </a:xfrm>
          <a:prstGeom prst="rect">
            <a:avLst/>
          </a:prstGeom>
        </p:spPr>
        <p:txBody>
          <a:bodyPr wrap="none">
            <a:spAutoFit/>
          </a:bodyPr>
          <a:lstStyle/>
          <a:p>
            <a:pPr defTabSz="457200"/>
            <a:r>
              <a:rPr lang="en-US" altLang="en-US" sz="2400" b="1" dirty="0">
                <a:solidFill>
                  <a:prstClr val="white"/>
                </a:solidFill>
                <a:latin typeface="Times New Roman" panose="02020603050405020304" pitchFamily="18" charset="0"/>
                <a:cs typeface="Times New Roman" panose="02020603050405020304" pitchFamily="18" charset="0"/>
              </a:rPr>
              <a:t>Forms of Communication</a:t>
            </a:r>
            <a:r>
              <a:rPr lang="en-US" altLang="en-US" dirty="0">
                <a:solidFill>
                  <a:prstClr val="white"/>
                </a:solidFill>
              </a:rPr>
              <a:t>:</a:t>
            </a:r>
            <a:endParaRPr lang="en-US" dirty="0">
              <a:solidFill>
                <a:prstClr val="white"/>
              </a:solidFill>
            </a:endParaRPr>
          </a:p>
        </p:txBody>
      </p:sp>
      <p:sp>
        <p:nvSpPr>
          <p:cNvPr id="3" name="Rectangle 2"/>
          <p:cNvSpPr/>
          <p:nvPr/>
        </p:nvSpPr>
        <p:spPr>
          <a:xfrm>
            <a:off x="92765" y="1868804"/>
            <a:ext cx="6096000" cy="2834622"/>
          </a:xfrm>
          <a:prstGeom prst="rect">
            <a:avLst/>
          </a:prstGeom>
        </p:spPr>
        <p:txBody>
          <a:bodyPr>
            <a:spAutoFit/>
          </a:bodyPr>
          <a:lstStyle/>
          <a:p>
            <a:pPr marL="285750" indent="-285750" defTabSz="457200">
              <a:lnSpc>
                <a:spcPct val="90000"/>
              </a:lnSpc>
              <a:buFont typeface="Arial" panose="020B0604020202020204" pitchFamily="34" charset="0"/>
              <a:buChar char="•"/>
            </a:pPr>
            <a:r>
              <a:rPr lang="en-US" altLang="en-US" dirty="0">
                <a:solidFill>
                  <a:prstClr val="white"/>
                </a:solidFill>
                <a:latin typeface="Times New Roman" panose="02020603050405020304" pitchFamily="18" charset="0"/>
                <a:cs typeface="Times New Roman" panose="02020603050405020304" pitchFamily="18" charset="0"/>
              </a:rPr>
              <a:t> </a:t>
            </a:r>
            <a:r>
              <a:rPr lang="en-US" altLang="en-US" b="1" dirty="0">
                <a:solidFill>
                  <a:prstClr val="white"/>
                </a:solidFill>
                <a:latin typeface="Times New Roman" panose="02020603050405020304" pitchFamily="18" charset="0"/>
                <a:cs typeface="Times New Roman" panose="02020603050405020304" pitchFamily="18" charset="0"/>
              </a:rPr>
              <a:t>Verbal  –  speech, words, </a:t>
            </a:r>
          </a:p>
          <a:p>
            <a:pPr marL="285750" indent="-285750" defTabSz="457200">
              <a:lnSpc>
                <a:spcPct val="90000"/>
              </a:lnSpc>
              <a:buFont typeface="Arial" panose="020B0604020202020204" pitchFamily="34" charset="0"/>
              <a:buChar char="•"/>
            </a:pPr>
            <a:endParaRPr lang="en-US" altLang="en-US" b="1" dirty="0">
              <a:solidFill>
                <a:prstClr val="white"/>
              </a:solidFill>
              <a:latin typeface="Times New Roman" panose="02020603050405020304" pitchFamily="18" charset="0"/>
              <a:cs typeface="Times New Roman" panose="02020603050405020304" pitchFamily="18" charset="0"/>
            </a:endParaRPr>
          </a:p>
          <a:p>
            <a:pPr marL="285750" indent="-285750" defTabSz="457200">
              <a:lnSpc>
                <a:spcPct val="90000"/>
              </a:lnSpc>
              <a:buFont typeface="Arial" panose="020B0604020202020204" pitchFamily="34" charset="0"/>
              <a:buChar char="•"/>
            </a:pPr>
            <a:endParaRPr lang="en-US" altLang="en-US" b="1" dirty="0">
              <a:solidFill>
                <a:prstClr val="white"/>
              </a:solidFill>
              <a:latin typeface="Times New Roman" panose="02020603050405020304" pitchFamily="18" charset="0"/>
              <a:cs typeface="Times New Roman" panose="02020603050405020304" pitchFamily="18" charset="0"/>
            </a:endParaRPr>
          </a:p>
          <a:p>
            <a:pPr marL="285750" indent="-285750" defTabSz="457200">
              <a:lnSpc>
                <a:spcPct val="90000"/>
              </a:lnSpc>
              <a:buFont typeface="Arial" panose="020B0604020202020204" pitchFamily="34" charset="0"/>
              <a:buChar char="•"/>
            </a:pPr>
            <a:r>
              <a:rPr lang="en-US" altLang="en-US" b="1" dirty="0">
                <a:solidFill>
                  <a:prstClr val="white"/>
                </a:solidFill>
                <a:latin typeface="Times New Roman" panose="02020603050405020304" pitchFamily="18" charset="0"/>
                <a:cs typeface="Times New Roman" panose="02020603050405020304" pitchFamily="18" charset="0"/>
              </a:rPr>
              <a:t> Non-verbal - winks, smile, tap, waves, </a:t>
            </a:r>
          </a:p>
          <a:p>
            <a:pPr defTabSz="457200">
              <a:lnSpc>
                <a:spcPct val="90000"/>
              </a:lnSpc>
            </a:pPr>
            <a:r>
              <a:rPr lang="en-US" altLang="en-US" b="1" dirty="0">
                <a:solidFill>
                  <a:prstClr val="white"/>
                </a:solidFill>
                <a:latin typeface="Times New Roman" panose="02020603050405020304" pitchFamily="18" charset="0"/>
                <a:cs typeface="Times New Roman" panose="02020603050405020304" pitchFamily="18" charset="0"/>
              </a:rPr>
              <a:t>        Pictures, symbols, signs</a:t>
            </a:r>
          </a:p>
          <a:p>
            <a:pPr defTabSz="457200">
              <a:lnSpc>
                <a:spcPct val="90000"/>
              </a:lnSpc>
            </a:pPr>
            <a:r>
              <a:rPr lang="en-US" altLang="en-US" b="1" dirty="0">
                <a:solidFill>
                  <a:prstClr val="white"/>
                </a:solidFill>
                <a:latin typeface="Times New Roman" panose="02020603050405020304" pitchFamily="18" charset="0"/>
                <a:cs typeface="Times New Roman" panose="02020603050405020304" pitchFamily="18" charset="0"/>
              </a:rPr>
              <a:t> </a:t>
            </a:r>
          </a:p>
          <a:p>
            <a:pPr defTabSz="457200">
              <a:lnSpc>
                <a:spcPct val="90000"/>
              </a:lnSpc>
            </a:pPr>
            <a:endParaRPr lang="en-US" altLang="en-US" b="1" dirty="0">
              <a:solidFill>
                <a:prstClr val="white"/>
              </a:solidFill>
              <a:latin typeface="Times New Roman" panose="02020603050405020304" pitchFamily="18" charset="0"/>
              <a:cs typeface="Times New Roman" panose="02020603050405020304" pitchFamily="18" charset="0"/>
            </a:endParaRPr>
          </a:p>
          <a:p>
            <a:pPr marL="285750" indent="-285750" defTabSz="457200">
              <a:lnSpc>
                <a:spcPct val="90000"/>
              </a:lnSpc>
              <a:buFont typeface="Arial" panose="020B0604020202020204" pitchFamily="34" charset="0"/>
              <a:buChar char="•"/>
            </a:pPr>
            <a:r>
              <a:rPr lang="en-US" altLang="en-US" b="1" dirty="0">
                <a:solidFill>
                  <a:prstClr val="white"/>
                </a:solidFill>
                <a:latin typeface="Times New Roman" panose="02020603050405020304" pitchFamily="18" charset="0"/>
                <a:cs typeface="Times New Roman" panose="02020603050405020304" pitchFamily="18" charset="0"/>
              </a:rPr>
              <a:t>  Hieroglyphics- secret codes,</a:t>
            </a:r>
          </a:p>
          <a:p>
            <a:pPr marL="285750" indent="-285750" defTabSz="457200">
              <a:lnSpc>
                <a:spcPct val="90000"/>
              </a:lnSpc>
              <a:buFont typeface="Arial" panose="020B0604020202020204" pitchFamily="34" charset="0"/>
              <a:buChar char="•"/>
            </a:pPr>
            <a:endParaRPr lang="en-US" altLang="en-US" b="1" dirty="0">
              <a:solidFill>
                <a:prstClr val="white"/>
              </a:solidFill>
              <a:latin typeface="Times New Roman" panose="02020603050405020304" pitchFamily="18" charset="0"/>
              <a:cs typeface="Times New Roman" panose="02020603050405020304" pitchFamily="18" charset="0"/>
            </a:endParaRPr>
          </a:p>
          <a:p>
            <a:pPr defTabSz="457200">
              <a:lnSpc>
                <a:spcPct val="90000"/>
              </a:lnSpc>
            </a:pPr>
            <a:endParaRPr lang="en-US" altLang="en-US" b="1" dirty="0">
              <a:solidFill>
                <a:prstClr val="white"/>
              </a:solidFill>
              <a:latin typeface="Times New Roman" panose="02020603050405020304" pitchFamily="18" charset="0"/>
              <a:cs typeface="Times New Roman" panose="02020603050405020304" pitchFamily="18" charset="0"/>
            </a:endParaRPr>
          </a:p>
          <a:p>
            <a:pPr marL="285750" indent="-285750" defTabSz="457200">
              <a:lnSpc>
                <a:spcPct val="90000"/>
              </a:lnSpc>
              <a:buFont typeface="Arial" panose="020B0604020202020204" pitchFamily="34" charset="0"/>
              <a:buChar char="•"/>
            </a:pPr>
            <a:r>
              <a:rPr lang="en-US" altLang="en-US" b="1" dirty="0">
                <a:solidFill>
                  <a:prstClr val="white"/>
                </a:solidFill>
                <a:latin typeface="Times New Roman" panose="02020603050405020304" pitchFamily="18" charset="0"/>
                <a:cs typeface="Times New Roman" panose="02020603050405020304" pitchFamily="18" charset="0"/>
              </a:rPr>
              <a:t>   Body language –gestures, signs</a:t>
            </a:r>
            <a:endParaRPr lang="en-US" dirty="0">
              <a:solidFill>
                <a:prstClr val="white"/>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477000" y="724521"/>
            <a:ext cx="5715000" cy="4295775"/>
          </a:xfrm>
          <a:prstGeom prst="rect">
            <a:avLst/>
          </a:prstGeom>
        </p:spPr>
      </p:pic>
    </p:spTree>
    <p:extLst>
      <p:ext uri="{BB962C8B-B14F-4D97-AF65-F5344CB8AC3E}">
        <p14:creationId xmlns:p14="http://schemas.microsoft.com/office/powerpoint/2010/main" val="3822023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1809" y="653534"/>
            <a:ext cx="2233497" cy="400110"/>
          </a:xfrm>
          <a:prstGeom prst="rect">
            <a:avLst/>
          </a:prstGeom>
        </p:spPr>
        <p:txBody>
          <a:bodyPr wrap="none">
            <a:spAutoFit/>
          </a:bodyPr>
          <a:lstStyle/>
          <a:p>
            <a:pPr defTabSz="457200"/>
            <a:r>
              <a:rPr lang="en-US" altLang="en-US" sz="2000" b="1" dirty="0">
                <a:solidFill>
                  <a:prstClr val="white"/>
                </a:solidFill>
                <a:latin typeface="Times New Roman" panose="02020603050405020304" pitchFamily="18" charset="0"/>
                <a:cs typeface="Times New Roman" panose="02020603050405020304" pitchFamily="18" charset="0"/>
              </a:rPr>
              <a:t>Basic Ingredients</a:t>
            </a:r>
            <a:r>
              <a:rPr lang="en-US" altLang="en-US" dirty="0">
                <a:solidFill>
                  <a:prstClr val="white"/>
                </a:solidFill>
              </a:rPr>
              <a:t>: </a:t>
            </a:r>
            <a:endParaRPr lang="en-US" dirty="0">
              <a:solidFill>
                <a:prstClr val="white"/>
              </a:solidFill>
            </a:endParaRPr>
          </a:p>
        </p:txBody>
      </p:sp>
      <p:sp>
        <p:nvSpPr>
          <p:cNvPr id="3" name="Rectangle 2"/>
          <p:cNvSpPr/>
          <p:nvPr/>
        </p:nvSpPr>
        <p:spPr>
          <a:xfrm>
            <a:off x="0" y="2025456"/>
            <a:ext cx="6096000" cy="2308324"/>
          </a:xfrm>
          <a:prstGeom prst="rect">
            <a:avLst/>
          </a:prstGeom>
        </p:spPr>
        <p:txBody>
          <a:bodyPr>
            <a:spAutoFit/>
          </a:bodyPr>
          <a:lstStyle/>
          <a:p>
            <a:pPr marL="285750" indent="-285750" defTabSz="457200">
              <a:buFont typeface="Arial" panose="020B0604020202020204" pitchFamily="34" charset="0"/>
              <a:buChar char="•"/>
            </a:pPr>
            <a:r>
              <a:rPr lang="en-US" altLang="en-US" dirty="0">
                <a:solidFill>
                  <a:prstClr val="white"/>
                </a:solidFill>
              </a:rPr>
              <a:t>   Clarity   </a:t>
            </a:r>
          </a:p>
          <a:p>
            <a:pPr marL="285750" indent="-285750" defTabSz="457200">
              <a:buFont typeface="Arial" panose="020B0604020202020204" pitchFamily="34" charset="0"/>
              <a:buChar char="•"/>
            </a:pPr>
            <a:r>
              <a:rPr lang="en-US" altLang="en-US" dirty="0">
                <a:solidFill>
                  <a:prstClr val="white"/>
                </a:solidFill>
              </a:rPr>
              <a:t>   Accuracy  </a:t>
            </a:r>
          </a:p>
          <a:p>
            <a:pPr marL="285750" indent="-285750" defTabSz="457200">
              <a:buFont typeface="Arial" panose="020B0604020202020204" pitchFamily="34" charset="0"/>
              <a:buChar char="•"/>
            </a:pPr>
            <a:r>
              <a:rPr lang="en-US" altLang="en-US" dirty="0">
                <a:solidFill>
                  <a:prstClr val="white"/>
                </a:solidFill>
              </a:rPr>
              <a:t>   Empathy (ability to understand)  </a:t>
            </a:r>
          </a:p>
          <a:p>
            <a:pPr marL="285750" indent="-285750" defTabSz="457200">
              <a:buFont typeface="Arial" panose="020B0604020202020204" pitchFamily="34" charset="0"/>
              <a:buChar char="•"/>
            </a:pPr>
            <a:r>
              <a:rPr lang="en-US" altLang="en-US" dirty="0">
                <a:solidFill>
                  <a:prstClr val="white"/>
                </a:solidFill>
              </a:rPr>
              <a:t>   Sincerity   </a:t>
            </a:r>
          </a:p>
          <a:p>
            <a:pPr marL="285750" indent="-285750" defTabSz="457200">
              <a:buFont typeface="Arial" panose="020B0604020202020204" pitchFamily="34" charset="0"/>
              <a:buChar char="•"/>
            </a:pPr>
            <a:r>
              <a:rPr lang="en-US" altLang="en-US" dirty="0">
                <a:solidFill>
                  <a:prstClr val="white"/>
                </a:solidFill>
              </a:rPr>
              <a:t>   Relaxation   </a:t>
            </a:r>
          </a:p>
          <a:p>
            <a:pPr marL="285750" indent="-285750" defTabSz="457200">
              <a:buFont typeface="Arial" panose="020B0604020202020204" pitchFamily="34" charset="0"/>
              <a:buChar char="•"/>
            </a:pPr>
            <a:r>
              <a:rPr lang="en-US" altLang="en-US" dirty="0">
                <a:solidFill>
                  <a:prstClr val="white"/>
                </a:solidFill>
              </a:rPr>
              <a:t>   Eye contact  </a:t>
            </a:r>
          </a:p>
          <a:p>
            <a:pPr marL="285750" indent="-285750" defTabSz="457200">
              <a:buFont typeface="Arial" panose="020B0604020202020204" pitchFamily="34" charset="0"/>
              <a:buChar char="•"/>
            </a:pPr>
            <a:r>
              <a:rPr lang="en-US" altLang="en-US" dirty="0">
                <a:solidFill>
                  <a:prstClr val="white"/>
                </a:solidFill>
              </a:rPr>
              <a:t>   Posture  </a:t>
            </a:r>
          </a:p>
          <a:p>
            <a:pPr marL="285750" indent="-285750" defTabSz="457200">
              <a:buFont typeface="Arial" panose="020B0604020202020204" pitchFamily="34" charset="0"/>
              <a:buChar char="•"/>
            </a:pPr>
            <a:r>
              <a:rPr lang="en-US" altLang="en-US" dirty="0">
                <a:solidFill>
                  <a:prstClr val="white"/>
                </a:solidFill>
              </a:rPr>
              <a:t>   Modulation of voice </a:t>
            </a:r>
            <a:endParaRPr lang="en-US" dirty="0">
              <a:solidFill>
                <a:prstClr val="white"/>
              </a:solidFill>
            </a:endParaRPr>
          </a:p>
        </p:txBody>
      </p:sp>
      <p:pic>
        <p:nvPicPr>
          <p:cNvPr id="4" name="Picture 3"/>
          <p:cNvPicPr>
            <a:picLocks noChangeAspect="1"/>
          </p:cNvPicPr>
          <p:nvPr/>
        </p:nvPicPr>
        <p:blipFill>
          <a:blip r:embed="rId2"/>
          <a:stretch>
            <a:fillRect/>
          </a:stretch>
        </p:blipFill>
        <p:spPr>
          <a:xfrm>
            <a:off x="3990109" y="1565564"/>
            <a:ext cx="8201891" cy="5117486"/>
          </a:xfrm>
          <a:prstGeom prst="rect">
            <a:avLst/>
          </a:prstGeom>
        </p:spPr>
      </p:pic>
    </p:spTree>
    <p:extLst>
      <p:ext uri="{BB962C8B-B14F-4D97-AF65-F5344CB8AC3E}">
        <p14:creationId xmlns:p14="http://schemas.microsoft.com/office/powerpoint/2010/main" val="3097029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8261" y="2928730"/>
            <a:ext cx="4240696" cy="707886"/>
          </a:xfrm>
          <a:prstGeom prst="rect">
            <a:avLst/>
          </a:prstGeom>
          <a:noFill/>
        </p:spPr>
        <p:txBody>
          <a:bodyPr wrap="square" rtlCol="0">
            <a:spAutoFit/>
          </a:bodyPr>
          <a:lstStyle/>
          <a:p>
            <a:r>
              <a:rPr lang="en-US" sz="4000" b="1" dirty="0" smtClean="0">
                <a:latin typeface="Times New Roman" panose="02020603050405020304" pitchFamily="18" charset="0"/>
                <a:cs typeface="Times New Roman" panose="02020603050405020304" pitchFamily="18" charset="0"/>
              </a:rPr>
              <a:t>Thank you</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6460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330" y="844034"/>
            <a:ext cx="1844608" cy="461665"/>
          </a:xfrm>
          <a:prstGeom prst="rect">
            <a:avLst/>
          </a:prstGeom>
        </p:spPr>
        <p:txBody>
          <a:bodyPr wrap="none">
            <a:spAutoFit/>
          </a:bodyPr>
          <a:lstStyle/>
          <a:p>
            <a:pPr defTabSz="457200"/>
            <a:r>
              <a:rPr lang="en-US" altLang="en-US" sz="2400" b="1" dirty="0">
                <a:solidFill>
                  <a:prstClr val="black"/>
                </a:solidFill>
                <a:latin typeface="Times New Roman" panose="02020603050405020304" pitchFamily="18" charset="0"/>
                <a:cs typeface="Times New Roman" panose="02020603050405020304" pitchFamily="18" charset="0"/>
              </a:rPr>
              <a:t>Preparation </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 name="Rectangle 2"/>
          <p:cNvSpPr/>
          <p:nvPr/>
        </p:nvSpPr>
        <p:spPr>
          <a:xfrm>
            <a:off x="1422400" y="1787436"/>
            <a:ext cx="7912100" cy="4524315"/>
          </a:xfrm>
          <a:prstGeom prst="rect">
            <a:avLst/>
          </a:prstGeom>
        </p:spPr>
        <p:txBody>
          <a:bodyPr wrap="square">
            <a:spAutoFit/>
          </a:bodyPr>
          <a:lstStyle/>
          <a:p>
            <a:pPr marL="285750" indent="-285750" defTabSz="457200">
              <a:buFont typeface="Arial" panose="020B0604020202020204" pitchFamily="34" charset="0"/>
              <a:buChar char="•"/>
            </a:pPr>
            <a:r>
              <a:rPr lang="en-US" altLang="en-US" b="1" dirty="0">
                <a:solidFill>
                  <a:prstClr val="white"/>
                </a:solidFill>
                <a:latin typeface="Times New Roman" panose="02020603050405020304" pitchFamily="18" charset="0"/>
                <a:cs typeface="Times New Roman" panose="02020603050405020304" pitchFamily="18" charset="0"/>
              </a:rPr>
              <a:t>Proficiency in academics alone is not an assurance to master all skills.</a:t>
            </a:r>
          </a:p>
          <a:p>
            <a:pPr marL="285750" indent="-285750" defTabSz="457200">
              <a:buFont typeface="Arial" panose="020B0604020202020204" pitchFamily="34" charset="0"/>
              <a:buChar char="•"/>
            </a:pPr>
            <a:r>
              <a:rPr lang="en-US" altLang="en-US" b="1" dirty="0">
                <a:solidFill>
                  <a:prstClr val="white"/>
                </a:solidFill>
                <a:latin typeface="Times New Roman" panose="02020603050405020304" pitchFamily="18" charset="0"/>
                <a:cs typeface="Times New Roman" panose="02020603050405020304" pitchFamily="18" charset="0"/>
              </a:rPr>
              <a:t>Score is important </a:t>
            </a:r>
          </a:p>
          <a:p>
            <a:pPr marL="285750" indent="-285750" defTabSz="457200">
              <a:buFont typeface="Arial" panose="020B0604020202020204" pitchFamily="34" charset="0"/>
              <a:buChar char="•"/>
            </a:pPr>
            <a:r>
              <a:rPr lang="en-US" altLang="en-US" b="1" dirty="0">
                <a:solidFill>
                  <a:prstClr val="white"/>
                </a:solidFill>
                <a:latin typeface="Times New Roman" panose="02020603050405020304" pitchFamily="18" charset="0"/>
                <a:cs typeface="Times New Roman" panose="02020603050405020304" pitchFamily="18" charset="0"/>
              </a:rPr>
              <a:t>Other skills supplement</a:t>
            </a:r>
          </a:p>
          <a:p>
            <a:pPr defTabSz="457200"/>
            <a:endParaRPr lang="en-US" altLang="en-US" b="1" dirty="0">
              <a:solidFill>
                <a:prstClr val="white"/>
              </a:solidFill>
              <a:latin typeface="Times New Roman" panose="02020603050405020304" pitchFamily="18" charset="0"/>
              <a:cs typeface="Times New Roman" panose="02020603050405020304" pitchFamily="18" charset="0"/>
            </a:endParaRPr>
          </a:p>
          <a:p>
            <a:pPr defTabSz="457200"/>
            <a:endParaRPr lang="en-US" altLang="en-US" b="1" dirty="0">
              <a:solidFill>
                <a:prstClr val="white"/>
              </a:solidFill>
              <a:latin typeface="Times New Roman" panose="02020603050405020304" pitchFamily="18" charset="0"/>
              <a:cs typeface="Times New Roman" panose="02020603050405020304" pitchFamily="18" charset="0"/>
            </a:endParaRPr>
          </a:p>
          <a:p>
            <a:pPr defTabSz="457200"/>
            <a:endParaRPr lang="en-US" altLang="en-US" b="1" dirty="0">
              <a:solidFill>
                <a:prstClr val="white"/>
              </a:solidFill>
              <a:latin typeface="Times New Roman" panose="02020603050405020304" pitchFamily="18" charset="0"/>
              <a:cs typeface="Times New Roman" panose="02020603050405020304" pitchFamily="18" charset="0"/>
            </a:endParaRPr>
          </a:p>
          <a:p>
            <a:pPr defTabSz="457200"/>
            <a:r>
              <a:rPr lang="en-US" altLang="en-US" b="1" dirty="0">
                <a:solidFill>
                  <a:prstClr val="black"/>
                </a:solidFill>
              </a:rPr>
              <a:t>Worlds’ Great orators </a:t>
            </a:r>
          </a:p>
          <a:p>
            <a:pPr defTabSz="457200"/>
            <a:endParaRPr lang="en-US" altLang="en-US" b="1" dirty="0">
              <a:solidFill>
                <a:prstClr val="white"/>
              </a:solidFill>
              <a:latin typeface="Times New Roman" panose="02020603050405020304" pitchFamily="18" charset="0"/>
              <a:cs typeface="Times New Roman" panose="02020603050405020304" pitchFamily="18" charset="0"/>
            </a:endParaRPr>
          </a:p>
          <a:p>
            <a:pPr marL="285750" indent="-285750" defTabSz="457200">
              <a:buFont typeface="Arial" panose="020B0604020202020204" pitchFamily="34" charset="0"/>
              <a:buChar char="•"/>
            </a:pPr>
            <a:r>
              <a:rPr lang="en-US" altLang="en-US" dirty="0">
                <a:solidFill>
                  <a:prstClr val="white"/>
                </a:solidFill>
              </a:rPr>
              <a:t>Winston Churchill</a:t>
            </a:r>
          </a:p>
          <a:p>
            <a:pPr marL="285750" indent="-285750" defTabSz="457200">
              <a:buFont typeface="Arial" panose="020B0604020202020204" pitchFamily="34" charset="0"/>
              <a:buChar char="•"/>
            </a:pPr>
            <a:r>
              <a:rPr lang="en-US" altLang="en-US" dirty="0">
                <a:solidFill>
                  <a:prstClr val="white"/>
                </a:solidFill>
              </a:rPr>
              <a:t>Abraham Lincoln</a:t>
            </a:r>
          </a:p>
          <a:p>
            <a:pPr marL="285750" indent="-285750" defTabSz="457200">
              <a:buFont typeface="Arial" panose="020B0604020202020204" pitchFamily="34" charset="0"/>
              <a:buChar char="•"/>
            </a:pPr>
            <a:r>
              <a:rPr lang="en-US" altLang="en-US" dirty="0">
                <a:solidFill>
                  <a:prstClr val="white"/>
                </a:solidFill>
              </a:rPr>
              <a:t>Adolph Hitler</a:t>
            </a:r>
          </a:p>
          <a:p>
            <a:pPr marL="285750" indent="-285750" defTabSz="457200">
              <a:buFont typeface="Arial" panose="020B0604020202020204" pitchFamily="34" charset="0"/>
              <a:buChar char="•"/>
            </a:pPr>
            <a:r>
              <a:rPr lang="en-US" altLang="en-US" dirty="0">
                <a:solidFill>
                  <a:prstClr val="white"/>
                </a:solidFill>
              </a:rPr>
              <a:t>Jawaharlal  Nehru</a:t>
            </a:r>
          </a:p>
          <a:p>
            <a:pPr marL="285750" indent="-285750" defTabSz="457200">
              <a:buFont typeface="Arial" panose="020B0604020202020204" pitchFamily="34" charset="0"/>
              <a:buChar char="•"/>
            </a:pPr>
            <a:r>
              <a:rPr lang="en-US" altLang="en-US" dirty="0" err="1">
                <a:solidFill>
                  <a:prstClr val="white"/>
                </a:solidFill>
              </a:rPr>
              <a:t>Subash</a:t>
            </a:r>
            <a:r>
              <a:rPr lang="en-US" altLang="en-US" dirty="0">
                <a:solidFill>
                  <a:prstClr val="white"/>
                </a:solidFill>
              </a:rPr>
              <a:t> Chandra Bose </a:t>
            </a:r>
          </a:p>
          <a:p>
            <a:pPr marL="285750" indent="-285750" defTabSz="457200">
              <a:buFont typeface="Arial" panose="020B0604020202020204" pitchFamily="34" charset="0"/>
              <a:buChar char="•"/>
            </a:pPr>
            <a:r>
              <a:rPr lang="en-US" altLang="en-US" dirty="0" err="1">
                <a:solidFill>
                  <a:prstClr val="white"/>
                </a:solidFill>
              </a:rPr>
              <a:t>C.N.Anna</a:t>
            </a:r>
            <a:r>
              <a:rPr lang="en-US" altLang="en-US" dirty="0">
                <a:solidFill>
                  <a:prstClr val="white"/>
                </a:solidFill>
              </a:rPr>
              <a:t> </a:t>
            </a:r>
            <a:r>
              <a:rPr lang="en-US" altLang="en-US" dirty="0" err="1">
                <a:solidFill>
                  <a:prstClr val="white"/>
                </a:solidFill>
              </a:rPr>
              <a:t>Durai</a:t>
            </a:r>
            <a:endParaRPr lang="en-US" altLang="en-US" dirty="0">
              <a:solidFill>
                <a:prstClr val="white"/>
              </a:solidFill>
            </a:endParaRPr>
          </a:p>
          <a:p>
            <a:pPr marL="285750" indent="-285750" defTabSz="457200">
              <a:buFont typeface="Arial" panose="020B0604020202020204" pitchFamily="34" charset="0"/>
              <a:buChar char="•"/>
            </a:pPr>
            <a:r>
              <a:rPr lang="en-US" altLang="en-US" dirty="0" err="1">
                <a:solidFill>
                  <a:prstClr val="white"/>
                </a:solidFill>
              </a:rPr>
              <a:t>Kalaigar</a:t>
            </a:r>
            <a:r>
              <a:rPr lang="en-US" altLang="en-US" dirty="0">
                <a:solidFill>
                  <a:prstClr val="white"/>
                </a:solidFill>
              </a:rPr>
              <a:t> </a:t>
            </a:r>
            <a:r>
              <a:rPr lang="en-US" altLang="en-US" dirty="0" err="1">
                <a:solidFill>
                  <a:prstClr val="white"/>
                </a:solidFill>
              </a:rPr>
              <a:t>Karunanithi</a:t>
            </a:r>
            <a:endParaRPr lang="en-US" altLang="en-US" dirty="0">
              <a:solidFill>
                <a:prstClr val="white"/>
              </a:solidFill>
            </a:endParaRPr>
          </a:p>
          <a:p>
            <a:pPr defTabSz="457200"/>
            <a:endParaRPr lang="en-US" altLang="en-US" b="1" dirty="0">
              <a:solidFill>
                <a:prstClr val="white"/>
              </a:solidFill>
              <a:latin typeface="Times New Roman" panose="02020603050405020304" pitchFamily="18" charset="0"/>
              <a:cs typeface="Times New Roman" panose="02020603050405020304" pitchFamily="18" charset="0"/>
            </a:endParaRPr>
          </a:p>
        </p:txBody>
      </p:sp>
      <p:pic>
        <p:nvPicPr>
          <p:cNvPr id="10242" name="Picture 2" descr="9 Facts About Winston Churchill - HistoryExtr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3158" y="0"/>
            <a:ext cx="2388842" cy="161676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braham Lincoln's daily routine - Business Insid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6652" y="1590261"/>
            <a:ext cx="2415347" cy="189506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dolf Hitler | Biography, Rise to Power, &amp; Facts | Britanni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3600" y="3498575"/>
            <a:ext cx="2438400" cy="17227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753600" y="5208104"/>
            <a:ext cx="2438400" cy="1649896"/>
          </a:xfrm>
          <a:prstGeom prst="rect">
            <a:avLst/>
          </a:prstGeom>
        </p:spPr>
      </p:pic>
      <p:pic>
        <p:nvPicPr>
          <p:cNvPr id="10248" name="Picture 8" descr="Subhas Chandra Bose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75443" y="4446105"/>
            <a:ext cx="2478157" cy="24118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7099645" y="2726013"/>
            <a:ext cx="2657475" cy="1724025"/>
          </a:xfrm>
          <a:prstGeom prst="rect">
            <a:avLst/>
          </a:prstGeom>
        </p:spPr>
      </p:pic>
      <p:pic>
        <p:nvPicPr>
          <p:cNvPr id="6" name="Picture 5"/>
          <p:cNvPicPr>
            <a:picLocks noChangeAspect="1"/>
          </p:cNvPicPr>
          <p:nvPr/>
        </p:nvPicPr>
        <p:blipFill>
          <a:blip r:embed="rId8"/>
          <a:stretch>
            <a:fillRect/>
          </a:stretch>
        </p:blipFill>
        <p:spPr>
          <a:xfrm>
            <a:off x="4598505" y="3472069"/>
            <a:ext cx="2482090" cy="2511701"/>
          </a:xfrm>
          <a:prstGeom prst="rect">
            <a:avLst/>
          </a:prstGeom>
        </p:spPr>
      </p:pic>
    </p:spTree>
    <p:extLst>
      <p:ext uri="{BB962C8B-B14F-4D97-AF65-F5344CB8AC3E}">
        <p14:creationId xmlns:p14="http://schemas.microsoft.com/office/powerpoint/2010/main" val="4069249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71800" y="553135"/>
            <a:ext cx="6096000" cy="830997"/>
          </a:xfrm>
          <a:prstGeom prst="rect">
            <a:avLst/>
          </a:prstGeom>
        </p:spPr>
        <p:txBody>
          <a:bodyPr>
            <a:spAutoFit/>
          </a:bodyPr>
          <a:lstStyle/>
          <a:p>
            <a:pPr algn="ctr" defTabSz="457200"/>
            <a:r>
              <a:rPr lang="en-US" sz="2400" b="1" dirty="0">
                <a:solidFill>
                  <a:prstClr val="white"/>
                </a:solidFill>
                <a:latin typeface="Times New Roman" panose="02020603050405020304" pitchFamily="18" charset="0"/>
                <a:cs typeface="Times New Roman" panose="02020603050405020304" pitchFamily="18" charset="0"/>
              </a:rPr>
              <a:t>Communication</a:t>
            </a:r>
            <a:br>
              <a:rPr lang="en-US" sz="2400" b="1" dirty="0">
                <a:solidFill>
                  <a:prstClr val="white"/>
                </a:solidFill>
                <a:latin typeface="Times New Roman" panose="02020603050405020304" pitchFamily="18" charset="0"/>
                <a:cs typeface="Times New Roman" panose="02020603050405020304" pitchFamily="18" charset="0"/>
              </a:rPr>
            </a:br>
            <a:endParaRPr lang="en-US" sz="2400" b="1" dirty="0">
              <a:solidFill>
                <a:prstClr val="white"/>
              </a:solidFill>
              <a:latin typeface="Times New Roman" panose="02020603050405020304" pitchFamily="18" charset="0"/>
              <a:cs typeface="Times New Roman" panose="02020603050405020304" pitchFamily="18" charset="0"/>
            </a:endParaRPr>
          </a:p>
        </p:txBody>
      </p:sp>
      <p:sp>
        <p:nvSpPr>
          <p:cNvPr id="3" name="Rectangle 2"/>
          <p:cNvSpPr/>
          <p:nvPr/>
        </p:nvSpPr>
        <p:spPr>
          <a:xfrm>
            <a:off x="1277179" y="1568512"/>
            <a:ext cx="6096000" cy="2031325"/>
          </a:xfrm>
          <a:prstGeom prst="rect">
            <a:avLst/>
          </a:prstGeom>
        </p:spPr>
        <p:txBody>
          <a:bodyPr>
            <a:spAutoFit/>
          </a:bodyPr>
          <a:lstStyle/>
          <a:p>
            <a:pPr marL="285750" indent="-285750" defTabSz="457200">
              <a:buFont typeface="Arial" panose="020B0604020202020204" pitchFamily="34" charset="0"/>
              <a:buChar char="•"/>
            </a:pPr>
            <a:r>
              <a:rPr lang="en-US" altLang="en-US" dirty="0">
                <a:solidFill>
                  <a:prstClr val="white"/>
                </a:solidFill>
              </a:rPr>
              <a:t> natural phenomenon </a:t>
            </a:r>
          </a:p>
          <a:p>
            <a:pPr defTabSz="457200"/>
            <a:endParaRPr lang="en-US" altLang="en-US" dirty="0">
              <a:solidFill>
                <a:prstClr val="white"/>
              </a:solidFill>
            </a:endParaRPr>
          </a:p>
          <a:p>
            <a:pPr marL="285750" indent="-285750" defTabSz="457200">
              <a:buFont typeface="Arial" panose="020B0604020202020204" pitchFamily="34" charset="0"/>
              <a:buChar char="•"/>
            </a:pPr>
            <a:r>
              <a:rPr lang="en-US" altLang="en-US" dirty="0">
                <a:solidFill>
                  <a:prstClr val="white"/>
                </a:solidFill>
              </a:rPr>
              <a:t> genetically inbuilt in all forms of life  like                                    human beings, animals.</a:t>
            </a:r>
          </a:p>
          <a:p>
            <a:pPr defTabSz="457200"/>
            <a:endParaRPr lang="en-US" altLang="en-US" dirty="0">
              <a:solidFill>
                <a:prstClr val="white"/>
              </a:solidFill>
            </a:endParaRPr>
          </a:p>
          <a:p>
            <a:pPr marL="285750" indent="-285750" defTabSz="457200">
              <a:buFont typeface="Arial" panose="020B0604020202020204" pitchFamily="34" charset="0"/>
              <a:buChar char="•"/>
            </a:pPr>
            <a:r>
              <a:rPr lang="en-US" altLang="en-US" dirty="0">
                <a:solidFill>
                  <a:prstClr val="white"/>
                </a:solidFill>
              </a:rPr>
              <a:t> an art to express one’s feelings, ideas and emotions effectively and fruitfully </a:t>
            </a:r>
          </a:p>
        </p:txBody>
      </p:sp>
      <p:pic>
        <p:nvPicPr>
          <p:cNvPr id="1026" name="Picture 2" descr="How Does Communication Work? | Psychology To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5525" y="2824715"/>
            <a:ext cx="6086475" cy="430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02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COMMUNICATION</a:t>
            </a:r>
            <a:endParaRPr lang="en-US" dirty="0"/>
          </a:p>
        </p:txBody>
      </p:sp>
      <p:sp>
        <p:nvSpPr>
          <p:cNvPr id="3" name="Content Placeholder 2"/>
          <p:cNvSpPr>
            <a:spLocks noGrp="1"/>
          </p:cNvSpPr>
          <p:nvPr>
            <p:ph idx="1"/>
          </p:nvPr>
        </p:nvSpPr>
        <p:spPr/>
        <p:txBody>
          <a:bodyPr>
            <a:normAutofit/>
          </a:bodyPr>
          <a:lstStyle/>
          <a:p>
            <a:r>
              <a:rPr lang="en-US" sz="1800" dirty="0" smtClean="0">
                <a:latin typeface="Times New Roman" panose="02020603050405020304" pitchFamily="18" charset="0"/>
                <a:cs typeface="Times New Roman" panose="02020603050405020304" pitchFamily="18" charset="0"/>
              </a:rPr>
              <a:t>Communication is the transmission of information, ideas, emotions, skills, etc., by the use of symbol, words, pictures, figures, graphs, and other means.</a:t>
            </a:r>
          </a:p>
          <a:p>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Communication is commonly defined as “ the imparting or interchange of thoughts, opinions, or information by speech, writing, or signs”.</a:t>
            </a:r>
          </a:p>
          <a:p>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Communication is the process by which we understand others and in turn endeavor to be understood by them. It is dynamic, constantly changing and shifting in response to the total situation.</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8000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communication</a:t>
            </a:r>
            <a:endParaRPr lang="en-US" dirty="0"/>
          </a:p>
        </p:txBody>
      </p:sp>
      <p:sp>
        <p:nvSpPr>
          <p:cNvPr id="3" name="Content Placeholder 2"/>
          <p:cNvSpPr>
            <a:spLocks noGrp="1"/>
          </p:cNvSpPr>
          <p:nvPr>
            <p:ph idx="1"/>
          </p:nvPr>
        </p:nvSpPr>
        <p:spPr/>
        <p:txBody>
          <a:bodyPr/>
          <a:lstStyle/>
          <a:p>
            <a:r>
              <a:rPr lang="en-US" dirty="0" err="1" smtClean="0"/>
              <a:t>Globalised</a:t>
            </a:r>
            <a:r>
              <a:rPr lang="en-US" dirty="0" smtClean="0"/>
              <a:t> context – Public speaking, Documentation , </a:t>
            </a:r>
            <a:r>
              <a:rPr lang="en-US" dirty="0" err="1" smtClean="0"/>
              <a:t>Speking</a:t>
            </a:r>
            <a:r>
              <a:rPr lang="en-US" dirty="0" smtClean="0"/>
              <a:t> with authority</a:t>
            </a:r>
          </a:p>
          <a:p>
            <a:r>
              <a:rPr lang="en-US" dirty="0" smtClean="0"/>
              <a:t>Increasing confidence</a:t>
            </a:r>
          </a:p>
          <a:p>
            <a:r>
              <a:rPr lang="en-US" dirty="0" smtClean="0"/>
              <a:t>Communicate the purpose and relevance of work</a:t>
            </a:r>
          </a:p>
          <a:p>
            <a:r>
              <a:rPr lang="en-US" dirty="0" smtClean="0"/>
              <a:t>Expressing thoughts and articulating accomplishments and attributes</a:t>
            </a:r>
          </a:p>
          <a:p>
            <a:r>
              <a:rPr lang="en-US" dirty="0" smtClean="0"/>
              <a:t>Achieve success </a:t>
            </a:r>
            <a:endParaRPr lang="en-US" dirty="0"/>
          </a:p>
        </p:txBody>
      </p:sp>
      <p:pic>
        <p:nvPicPr>
          <p:cNvPr id="11268" name="Picture 4" descr="10 Importance Of Communication In Our Whole Lif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022" y="4187687"/>
            <a:ext cx="8439978" cy="267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659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op 5 Communication Skills and How to Improve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270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b="1" smtClean="0"/>
              <a:t>Communication in Business</a:t>
            </a:r>
            <a:r>
              <a:rPr lang="en-US" altLang="en-US" smtClean="0"/>
              <a:t> </a:t>
            </a:r>
          </a:p>
        </p:txBody>
      </p:sp>
      <p:sp>
        <p:nvSpPr>
          <p:cNvPr id="13315" name="Rectangle 3"/>
          <p:cNvSpPr>
            <a:spLocks noGrp="1" noChangeArrowheads="1"/>
          </p:cNvSpPr>
          <p:nvPr>
            <p:ph type="body" idx="1"/>
          </p:nvPr>
        </p:nvSpPr>
        <p:spPr>
          <a:xfrm>
            <a:off x="3200400" y="2362200"/>
            <a:ext cx="7010400" cy="3962400"/>
          </a:xfrm>
        </p:spPr>
        <p:txBody>
          <a:bodyPr/>
          <a:lstStyle/>
          <a:p>
            <a:pPr eaLnBrk="1" hangingPunct="1"/>
            <a:r>
              <a:rPr lang="en-US" altLang="en-US" b="1" smtClean="0"/>
              <a:t>  </a:t>
            </a:r>
            <a:r>
              <a:rPr lang="en-US" altLang="en-US" smtClean="0"/>
              <a:t>    Business involves a lot of             	Communication </a:t>
            </a:r>
          </a:p>
          <a:p>
            <a:pPr eaLnBrk="1" hangingPunct="1">
              <a:buFont typeface="Wingdings" panose="05000000000000000000" pitchFamily="2" charset="2"/>
              <a:buNone/>
            </a:pPr>
            <a:endParaRPr lang="en-US" altLang="en-US" smtClean="0"/>
          </a:p>
          <a:p>
            <a:pPr eaLnBrk="1" hangingPunct="1"/>
            <a:r>
              <a:rPr lang="en-US" altLang="en-US" smtClean="0"/>
              <a:t>     Communication   is  a major and  </a:t>
            </a:r>
          </a:p>
          <a:p>
            <a:pPr eaLnBrk="1" hangingPunct="1">
              <a:buFont typeface="Wingdings" panose="05000000000000000000" pitchFamily="2" charset="2"/>
              <a:buNone/>
            </a:pPr>
            <a:r>
              <a:rPr lang="en-US" altLang="en-US" smtClean="0"/>
              <a:t>        essential part of the work of </a:t>
            </a:r>
          </a:p>
          <a:p>
            <a:pPr eaLnBrk="1" hangingPunct="1">
              <a:buFont typeface="Wingdings" panose="05000000000000000000" pitchFamily="2" charset="2"/>
              <a:buNone/>
            </a:pPr>
            <a:r>
              <a:rPr lang="en-US" altLang="en-US" smtClean="0"/>
              <a:t>        business.</a:t>
            </a:r>
          </a:p>
        </p:txBody>
      </p:sp>
    </p:spTree>
    <p:extLst>
      <p:ext uri="{BB962C8B-B14F-4D97-AF65-F5344CB8AC3E}">
        <p14:creationId xmlns:p14="http://schemas.microsoft.com/office/powerpoint/2010/main" val="246303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0962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xmlns=""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187</TotalTime>
  <Words>558</Words>
  <Application>Microsoft Office PowerPoint</Application>
  <PresentationFormat>Custom</PresentationFormat>
  <Paragraphs>130</Paragraphs>
  <Slides>23</Slides>
  <Notes>0</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Berlin</vt:lpstr>
      <vt:lpstr>Definition and process of COMMUNICATION</vt:lpstr>
      <vt:lpstr>PowerPoint Presentation</vt:lpstr>
      <vt:lpstr>PowerPoint Presentation</vt:lpstr>
      <vt:lpstr>PowerPoint Presentation</vt:lpstr>
      <vt:lpstr>DEFINITION OF COMMUNICATION</vt:lpstr>
      <vt:lpstr>Importance of communication</vt:lpstr>
      <vt:lpstr>PowerPoint Presentation</vt:lpstr>
      <vt:lpstr>Communication in Business </vt:lpstr>
      <vt:lpstr>PowerPoint Presentation</vt:lpstr>
      <vt:lpstr>Industry needs good Communicators </vt:lpstr>
      <vt:lpstr>Why INDUSRTY needs to Communicate. </vt:lpstr>
      <vt:lpstr>Cont…</vt:lpstr>
      <vt:lpstr>PowerPoint Presentation</vt:lpstr>
      <vt:lpstr>Major parts in communication</vt:lpstr>
      <vt:lpstr>PowerPoint Presentation</vt:lpstr>
      <vt:lpstr>PowerPoint Presentation</vt:lpstr>
      <vt:lpstr>PowerPoint Presentation</vt:lpstr>
      <vt:lpstr>PROCESS OF COMMUNICATION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Definition and process of COMMUNICATION</dc:title>
  <dc:creator>P A Prasad</dc:creator>
  <cp:lastModifiedBy>Windows User</cp:lastModifiedBy>
  <cp:revision>16</cp:revision>
  <dcterms:created xsi:type="dcterms:W3CDTF">2020-09-18T08:26:48Z</dcterms:created>
  <dcterms:modified xsi:type="dcterms:W3CDTF">2020-10-01T09:15:44Z</dcterms:modified>
</cp:coreProperties>
</file>